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7" r:id="rId1"/>
  </p:sldMasterIdLst>
  <p:notesMasterIdLst>
    <p:notesMasterId r:id="rId26"/>
  </p:notesMasterIdLst>
  <p:sldIdLst>
    <p:sldId id="258" r:id="rId2"/>
    <p:sldId id="294" r:id="rId3"/>
    <p:sldId id="296" r:id="rId4"/>
    <p:sldId id="297" r:id="rId5"/>
    <p:sldId id="295" r:id="rId6"/>
    <p:sldId id="298" r:id="rId7"/>
    <p:sldId id="308" r:id="rId8"/>
    <p:sldId id="303" r:id="rId9"/>
    <p:sldId id="301" r:id="rId10"/>
    <p:sldId id="304" r:id="rId11"/>
    <p:sldId id="309" r:id="rId12"/>
    <p:sldId id="285" r:id="rId13"/>
    <p:sldId id="300" r:id="rId14"/>
    <p:sldId id="287" r:id="rId15"/>
    <p:sldId id="286" r:id="rId16"/>
    <p:sldId id="288" r:id="rId17"/>
    <p:sldId id="306" r:id="rId18"/>
    <p:sldId id="280" r:id="rId19"/>
    <p:sldId id="281" r:id="rId20"/>
    <p:sldId id="282" r:id="rId21"/>
    <p:sldId id="307" r:id="rId22"/>
    <p:sldId id="283" r:id="rId23"/>
    <p:sldId id="284" r:id="rId24"/>
    <p:sldId id="271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4"/>
    <p:restoredTop sz="94584"/>
  </p:normalViewPr>
  <p:slideViewPr>
    <p:cSldViewPr snapToGrid="0" snapToObjects="1">
      <p:cViewPr varScale="1">
        <p:scale>
          <a:sx n="110" d="100"/>
          <a:sy n="110" d="100"/>
        </p:scale>
        <p:origin x="161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F2A153-0422-475D-BF44-B835EDA042E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6D663D4E-23E0-49B8-A04F-BC3EDC3AFC55}">
      <dgm:prSet phldrT="[Testo]"/>
      <dgm:spPr>
        <a:solidFill>
          <a:srgbClr val="BCB986"/>
        </a:solidFill>
        <a:ln>
          <a:solidFill>
            <a:srgbClr val="E2E2E2"/>
          </a:solidFill>
        </a:ln>
      </dgm:spPr>
      <dgm:t>
        <a:bodyPr/>
        <a:lstStyle/>
        <a:p>
          <a:endParaRPr lang="it-IT" dirty="0"/>
        </a:p>
      </dgm:t>
    </dgm:pt>
    <dgm:pt modelId="{05D596F8-E068-42C5-8BA9-CCFBA64AF011}" type="parTrans" cxnId="{7C3B3004-66A8-457A-AD77-BCFC3465A6AB}">
      <dgm:prSet/>
      <dgm:spPr/>
      <dgm:t>
        <a:bodyPr/>
        <a:lstStyle/>
        <a:p>
          <a:endParaRPr lang="it-IT"/>
        </a:p>
      </dgm:t>
    </dgm:pt>
    <dgm:pt modelId="{1E5D1FA2-BC35-43FF-B3E4-096BD70238DC}" type="sibTrans" cxnId="{7C3B3004-66A8-457A-AD77-BCFC3465A6AB}">
      <dgm:prSet/>
      <dgm:spPr/>
      <dgm:t>
        <a:bodyPr/>
        <a:lstStyle/>
        <a:p>
          <a:endParaRPr lang="it-IT"/>
        </a:p>
      </dgm:t>
    </dgm:pt>
    <dgm:pt modelId="{B74B76BF-9BBA-4CB7-AA37-792C86C21056}">
      <dgm:prSet phldrT="[Testo]"/>
      <dgm:spPr>
        <a:solidFill>
          <a:srgbClr val="83A2D9"/>
        </a:solidFill>
        <a:ln>
          <a:solidFill>
            <a:srgbClr val="E2E2E2"/>
          </a:solidFill>
        </a:ln>
      </dgm:spPr>
      <dgm:t>
        <a:bodyPr/>
        <a:lstStyle/>
        <a:p>
          <a:endParaRPr lang="it-IT" dirty="0"/>
        </a:p>
        <a:p>
          <a:endParaRPr lang="it-IT" dirty="0"/>
        </a:p>
      </dgm:t>
    </dgm:pt>
    <dgm:pt modelId="{EA4FB426-00EA-4CFB-AD83-996CC142D443}" type="parTrans" cxnId="{0775AC60-D536-4345-A77C-98FED21E960D}">
      <dgm:prSet/>
      <dgm:spPr/>
      <dgm:t>
        <a:bodyPr/>
        <a:lstStyle/>
        <a:p>
          <a:endParaRPr lang="it-IT"/>
        </a:p>
      </dgm:t>
    </dgm:pt>
    <dgm:pt modelId="{B3BD05FB-DBC5-4697-AAF3-19CE31301168}" type="sibTrans" cxnId="{0775AC60-D536-4345-A77C-98FED21E960D}">
      <dgm:prSet/>
      <dgm:spPr/>
      <dgm:t>
        <a:bodyPr/>
        <a:lstStyle/>
        <a:p>
          <a:endParaRPr lang="it-IT"/>
        </a:p>
      </dgm:t>
    </dgm:pt>
    <dgm:pt modelId="{5652E535-3218-4577-A678-DF7E530B2FDB}">
      <dgm:prSet phldrT="[Testo]"/>
      <dgm:spPr>
        <a:solidFill>
          <a:srgbClr val="86BBBC"/>
        </a:solidFill>
        <a:ln>
          <a:solidFill>
            <a:srgbClr val="E2E2E2"/>
          </a:solidFill>
        </a:ln>
      </dgm:spPr>
      <dgm:t>
        <a:bodyPr/>
        <a:lstStyle/>
        <a:p>
          <a:r>
            <a:rPr lang="it-IT" dirty="0"/>
            <a:t>  </a:t>
          </a:r>
        </a:p>
      </dgm:t>
    </dgm:pt>
    <dgm:pt modelId="{7A91BCFE-2994-4C4B-8D28-5946DBF26542}" type="parTrans" cxnId="{E9EF8A9B-C791-460D-B41B-96E6E0AB11ED}">
      <dgm:prSet/>
      <dgm:spPr/>
      <dgm:t>
        <a:bodyPr/>
        <a:lstStyle/>
        <a:p>
          <a:endParaRPr lang="it-IT"/>
        </a:p>
      </dgm:t>
    </dgm:pt>
    <dgm:pt modelId="{3C674D11-8164-473E-9276-9E1877976BF3}" type="sibTrans" cxnId="{E9EF8A9B-C791-460D-B41B-96E6E0AB11ED}">
      <dgm:prSet/>
      <dgm:spPr/>
      <dgm:t>
        <a:bodyPr/>
        <a:lstStyle/>
        <a:p>
          <a:endParaRPr lang="it-IT"/>
        </a:p>
      </dgm:t>
    </dgm:pt>
    <dgm:pt modelId="{1327FF79-53D0-40EB-9B60-F10C870B7B4A}" type="pres">
      <dgm:prSet presAssocID="{2CF2A153-0422-475D-BF44-B835EDA042EF}" presName="compositeShape" presStyleCnt="0">
        <dgm:presLayoutVars>
          <dgm:chMax val="7"/>
          <dgm:dir/>
          <dgm:resizeHandles val="exact"/>
        </dgm:presLayoutVars>
      </dgm:prSet>
      <dgm:spPr/>
    </dgm:pt>
    <dgm:pt modelId="{C71C7842-BDE0-4566-8FF3-2F3738D8709F}" type="pres">
      <dgm:prSet presAssocID="{2CF2A153-0422-475D-BF44-B835EDA042EF}" presName="wedge1" presStyleLbl="node1" presStyleIdx="0" presStyleCnt="3"/>
      <dgm:spPr/>
      <dgm:t>
        <a:bodyPr/>
        <a:lstStyle/>
        <a:p>
          <a:endParaRPr lang="it-IT"/>
        </a:p>
      </dgm:t>
    </dgm:pt>
    <dgm:pt modelId="{C197CBB9-3748-44E1-86EC-D2C9D31434B2}" type="pres">
      <dgm:prSet presAssocID="{2CF2A153-0422-475D-BF44-B835EDA042EF}" presName="dummy1a" presStyleCnt="0"/>
      <dgm:spPr/>
    </dgm:pt>
    <dgm:pt modelId="{48F8F8D5-58DF-4C1F-9E8C-31936809DB4C}" type="pres">
      <dgm:prSet presAssocID="{2CF2A153-0422-475D-BF44-B835EDA042EF}" presName="dummy1b" presStyleCnt="0"/>
      <dgm:spPr/>
    </dgm:pt>
    <dgm:pt modelId="{A89EEC23-D26D-4868-8472-FF13C7D303BA}" type="pres">
      <dgm:prSet presAssocID="{2CF2A153-0422-475D-BF44-B835EDA042E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37F95CE-1595-4164-96B8-29B3336DE22D}" type="pres">
      <dgm:prSet presAssocID="{2CF2A153-0422-475D-BF44-B835EDA042EF}" presName="wedge2" presStyleLbl="node1" presStyleIdx="1" presStyleCnt="3"/>
      <dgm:spPr/>
      <dgm:t>
        <a:bodyPr/>
        <a:lstStyle/>
        <a:p>
          <a:endParaRPr lang="it-IT"/>
        </a:p>
      </dgm:t>
    </dgm:pt>
    <dgm:pt modelId="{6F51CB4C-E895-4400-A913-3AA459ACCF2E}" type="pres">
      <dgm:prSet presAssocID="{2CF2A153-0422-475D-BF44-B835EDA042EF}" presName="dummy2a" presStyleCnt="0"/>
      <dgm:spPr/>
    </dgm:pt>
    <dgm:pt modelId="{41F6DD98-D2D0-4518-ACCB-562C6D875649}" type="pres">
      <dgm:prSet presAssocID="{2CF2A153-0422-475D-BF44-B835EDA042EF}" presName="dummy2b" presStyleCnt="0"/>
      <dgm:spPr/>
    </dgm:pt>
    <dgm:pt modelId="{2FF317CE-1051-4CCD-AF0A-22189C613F5A}" type="pres">
      <dgm:prSet presAssocID="{2CF2A153-0422-475D-BF44-B835EDA042E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7729AC-B7A1-4619-895D-45D4BD6DC710}" type="pres">
      <dgm:prSet presAssocID="{2CF2A153-0422-475D-BF44-B835EDA042EF}" presName="wedge3" presStyleLbl="node1" presStyleIdx="2" presStyleCnt="3"/>
      <dgm:spPr/>
      <dgm:t>
        <a:bodyPr/>
        <a:lstStyle/>
        <a:p>
          <a:endParaRPr lang="it-IT"/>
        </a:p>
      </dgm:t>
    </dgm:pt>
    <dgm:pt modelId="{82687C39-615D-4A32-9376-A08F742B6AD8}" type="pres">
      <dgm:prSet presAssocID="{2CF2A153-0422-475D-BF44-B835EDA042EF}" presName="dummy3a" presStyleCnt="0"/>
      <dgm:spPr/>
    </dgm:pt>
    <dgm:pt modelId="{0927A458-05BB-4C36-96FF-B30BDBC3745B}" type="pres">
      <dgm:prSet presAssocID="{2CF2A153-0422-475D-BF44-B835EDA042EF}" presName="dummy3b" presStyleCnt="0"/>
      <dgm:spPr/>
    </dgm:pt>
    <dgm:pt modelId="{D79AB358-E036-471E-B213-0730B67F20D7}" type="pres">
      <dgm:prSet presAssocID="{2CF2A153-0422-475D-BF44-B835EDA042E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B6D8FF-428F-481F-BCF4-16825652ECEE}" type="pres">
      <dgm:prSet presAssocID="{1E5D1FA2-BC35-43FF-B3E4-096BD70238DC}" presName="arrowWedge1" presStyleLbl="fgSibTrans2D1" presStyleIdx="0" presStyleCnt="3"/>
      <dgm:spPr>
        <a:solidFill>
          <a:srgbClr val="949152"/>
        </a:solidFill>
      </dgm:spPr>
    </dgm:pt>
    <dgm:pt modelId="{8998B568-E1B9-462D-B688-F92DF0544F11}" type="pres">
      <dgm:prSet presAssocID="{B3BD05FB-DBC5-4697-AAF3-19CE31301168}" presName="arrowWedge2" presStyleLbl="fgSibTrans2D1" presStyleIdx="1" presStyleCnt="3"/>
      <dgm:spPr>
        <a:solidFill>
          <a:schemeClr val="accent5">
            <a:lumMod val="75000"/>
          </a:schemeClr>
        </a:solidFill>
      </dgm:spPr>
    </dgm:pt>
    <dgm:pt modelId="{4D3450F0-FBD0-46D9-9FF1-8B590EA0B0BF}" type="pres">
      <dgm:prSet presAssocID="{3C674D11-8164-473E-9276-9E1877976BF3}" presName="arrowWedge3" presStyleLbl="fgSibTrans2D1" presStyleIdx="2" presStyleCnt="3"/>
      <dgm:spPr>
        <a:solidFill>
          <a:srgbClr val="4B8687"/>
        </a:solidFill>
      </dgm:spPr>
    </dgm:pt>
  </dgm:ptLst>
  <dgm:cxnLst>
    <dgm:cxn modelId="{E9EF8A9B-C791-460D-B41B-96E6E0AB11ED}" srcId="{2CF2A153-0422-475D-BF44-B835EDA042EF}" destId="{5652E535-3218-4577-A678-DF7E530B2FDB}" srcOrd="2" destOrd="0" parTransId="{7A91BCFE-2994-4C4B-8D28-5946DBF26542}" sibTransId="{3C674D11-8164-473E-9276-9E1877976BF3}"/>
    <dgm:cxn modelId="{3035DE17-97AF-4A6A-A115-A983A037BF58}" type="presOf" srcId="{2CF2A153-0422-475D-BF44-B835EDA042EF}" destId="{1327FF79-53D0-40EB-9B60-F10C870B7B4A}" srcOrd="0" destOrd="0" presId="urn:microsoft.com/office/officeart/2005/8/layout/cycle8"/>
    <dgm:cxn modelId="{7C3B3004-66A8-457A-AD77-BCFC3465A6AB}" srcId="{2CF2A153-0422-475D-BF44-B835EDA042EF}" destId="{6D663D4E-23E0-49B8-A04F-BC3EDC3AFC55}" srcOrd="0" destOrd="0" parTransId="{05D596F8-E068-42C5-8BA9-CCFBA64AF011}" sibTransId="{1E5D1FA2-BC35-43FF-B3E4-096BD70238DC}"/>
    <dgm:cxn modelId="{71FB66A4-0FAC-4996-BEAE-D779C9F46247}" type="presOf" srcId="{5652E535-3218-4577-A678-DF7E530B2FDB}" destId="{997729AC-B7A1-4619-895D-45D4BD6DC710}" srcOrd="0" destOrd="0" presId="urn:microsoft.com/office/officeart/2005/8/layout/cycle8"/>
    <dgm:cxn modelId="{634A7FFE-014B-4E56-A189-89F85C5B9E46}" type="presOf" srcId="{6D663D4E-23E0-49B8-A04F-BC3EDC3AFC55}" destId="{C71C7842-BDE0-4566-8FF3-2F3738D8709F}" srcOrd="0" destOrd="0" presId="urn:microsoft.com/office/officeart/2005/8/layout/cycle8"/>
    <dgm:cxn modelId="{306A531A-BAAA-4DE5-8613-C870E6C7F23D}" type="presOf" srcId="{B74B76BF-9BBA-4CB7-AA37-792C86C21056}" destId="{2FF317CE-1051-4CCD-AF0A-22189C613F5A}" srcOrd="1" destOrd="0" presId="urn:microsoft.com/office/officeart/2005/8/layout/cycle8"/>
    <dgm:cxn modelId="{0775AC60-D536-4345-A77C-98FED21E960D}" srcId="{2CF2A153-0422-475D-BF44-B835EDA042EF}" destId="{B74B76BF-9BBA-4CB7-AA37-792C86C21056}" srcOrd="1" destOrd="0" parTransId="{EA4FB426-00EA-4CFB-AD83-996CC142D443}" sibTransId="{B3BD05FB-DBC5-4697-AAF3-19CE31301168}"/>
    <dgm:cxn modelId="{1DE75244-C861-4190-9740-2494294EB521}" type="presOf" srcId="{B74B76BF-9BBA-4CB7-AA37-792C86C21056}" destId="{A37F95CE-1595-4164-96B8-29B3336DE22D}" srcOrd="0" destOrd="0" presId="urn:microsoft.com/office/officeart/2005/8/layout/cycle8"/>
    <dgm:cxn modelId="{ACBE428D-2280-4503-A6B9-E6300B9F44BA}" type="presOf" srcId="{6D663D4E-23E0-49B8-A04F-BC3EDC3AFC55}" destId="{A89EEC23-D26D-4868-8472-FF13C7D303BA}" srcOrd="1" destOrd="0" presId="urn:microsoft.com/office/officeart/2005/8/layout/cycle8"/>
    <dgm:cxn modelId="{37273023-C2F9-4941-BC0A-BB71DD8E5E01}" type="presOf" srcId="{5652E535-3218-4577-A678-DF7E530B2FDB}" destId="{D79AB358-E036-471E-B213-0730B67F20D7}" srcOrd="1" destOrd="0" presId="urn:microsoft.com/office/officeart/2005/8/layout/cycle8"/>
    <dgm:cxn modelId="{0FE97E90-0086-4BA3-A082-82F5081A1EF2}" type="presParOf" srcId="{1327FF79-53D0-40EB-9B60-F10C870B7B4A}" destId="{C71C7842-BDE0-4566-8FF3-2F3738D8709F}" srcOrd="0" destOrd="0" presId="urn:microsoft.com/office/officeart/2005/8/layout/cycle8"/>
    <dgm:cxn modelId="{BF9C56D1-7E2E-49AD-BA79-F4C87CCBAA01}" type="presParOf" srcId="{1327FF79-53D0-40EB-9B60-F10C870B7B4A}" destId="{C197CBB9-3748-44E1-86EC-D2C9D31434B2}" srcOrd="1" destOrd="0" presId="urn:microsoft.com/office/officeart/2005/8/layout/cycle8"/>
    <dgm:cxn modelId="{49F6B09E-F40F-48FA-BE2E-9D138406094E}" type="presParOf" srcId="{1327FF79-53D0-40EB-9B60-F10C870B7B4A}" destId="{48F8F8D5-58DF-4C1F-9E8C-31936809DB4C}" srcOrd="2" destOrd="0" presId="urn:microsoft.com/office/officeart/2005/8/layout/cycle8"/>
    <dgm:cxn modelId="{8FE270C4-C0E7-4007-A7CF-A24D246A8B84}" type="presParOf" srcId="{1327FF79-53D0-40EB-9B60-F10C870B7B4A}" destId="{A89EEC23-D26D-4868-8472-FF13C7D303BA}" srcOrd="3" destOrd="0" presId="urn:microsoft.com/office/officeart/2005/8/layout/cycle8"/>
    <dgm:cxn modelId="{D5E355DD-FD33-41ED-BB56-3E493DDCE02B}" type="presParOf" srcId="{1327FF79-53D0-40EB-9B60-F10C870B7B4A}" destId="{A37F95CE-1595-4164-96B8-29B3336DE22D}" srcOrd="4" destOrd="0" presId="urn:microsoft.com/office/officeart/2005/8/layout/cycle8"/>
    <dgm:cxn modelId="{6B03097F-D0CA-401C-A2A8-C21EAF750856}" type="presParOf" srcId="{1327FF79-53D0-40EB-9B60-F10C870B7B4A}" destId="{6F51CB4C-E895-4400-A913-3AA459ACCF2E}" srcOrd="5" destOrd="0" presId="urn:microsoft.com/office/officeart/2005/8/layout/cycle8"/>
    <dgm:cxn modelId="{4A6AF8ED-E896-4926-9870-21CA716904C5}" type="presParOf" srcId="{1327FF79-53D0-40EB-9B60-F10C870B7B4A}" destId="{41F6DD98-D2D0-4518-ACCB-562C6D875649}" srcOrd="6" destOrd="0" presId="urn:microsoft.com/office/officeart/2005/8/layout/cycle8"/>
    <dgm:cxn modelId="{CAC1E406-7718-4FF3-BFA7-A4234B682EA3}" type="presParOf" srcId="{1327FF79-53D0-40EB-9B60-F10C870B7B4A}" destId="{2FF317CE-1051-4CCD-AF0A-22189C613F5A}" srcOrd="7" destOrd="0" presId="urn:microsoft.com/office/officeart/2005/8/layout/cycle8"/>
    <dgm:cxn modelId="{54473691-3406-4466-BE4D-D6D72B22B7CA}" type="presParOf" srcId="{1327FF79-53D0-40EB-9B60-F10C870B7B4A}" destId="{997729AC-B7A1-4619-895D-45D4BD6DC710}" srcOrd="8" destOrd="0" presId="urn:microsoft.com/office/officeart/2005/8/layout/cycle8"/>
    <dgm:cxn modelId="{CACDAE37-B953-4463-910A-289D78DD2465}" type="presParOf" srcId="{1327FF79-53D0-40EB-9B60-F10C870B7B4A}" destId="{82687C39-615D-4A32-9376-A08F742B6AD8}" srcOrd="9" destOrd="0" presId="urn:microsoft.com/office/officeart/2005/8/layout/cycle8"/>
    <dgm:cxn modelId="{A2BB7EA8-5EF2-451A-BD78-FA0361190FA4}" type="presParOf" srcId="{1327FF79-53D0-40EB-9B60-F10C870B7B4A}" destId="{0927A458-05BB-4C36-96FF-B30BDBC3745B}" srcOrd="10" destOrd="0" presId="urn:microsoft.com/office/officeart/2005/8/layout/cycle8"/>
    <dgm:cxn modelId="{4D6D8F8E-B39E-400A-B5E0-64615220A9A4}" type="presParOf" srcId="{1327FF79-53D0-40EB-9B60-F10C870B7B4A}" destId="{D79AB358-E036-471E-B213-0730B67F20D7}" srcOrd="11" destOrd="0" presId="urn:microsoft.com/office/officeart/2005/8/layout/cycle8"/>
    <dgm:cxn modelId="{D9888F04-A5B8-4657-B6C5-9903525F014E}" type="presParOf" srcId="{1327FF79-53D0-40EB-9B60-F10C870B7B4A}" destId="{22B6D8FF-428F-481F-BCF4-16825652ECEE}" srcOrd="12" destOrd="0" presId="urn:microsoft.com/office/officeart/2005/8/layout/cycle8"/>
    <dgm:cxn modelId="{FC888434-94A8-4B7E-94E8-399975A1A810}" type="presParOf" srcId="{1327FF79-53D0-40EB-9B60-F10C870B7B4A}" destId="{8998B568-E1B9-462D-B688-F92DF0544F11}" srcOrd="13" destOrd="0" presId="urn:microsoft.com/office/officeart/2005/8/layout/cycle8"/>
    <dgm:cxn modelId="{6D51D1D2-D793-4D89-B935-4077C6664B56}" type="presParOf" srcId="{1327FF79-53D0-40EB-9B60-F10C870B7B4A}" destId="{4D3450F0-FBD0-46D9-9FF1-8B590EA0B0B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C7842-BDE0-4566-8FF3-2F3738D8709F}">
      <dsp:nvSpPr>
        <dsp:cNvPr id="0" name=""/>
        <dsp:cNvSpPr/>
      </dsp:nvSpPr>
      <dsp:spPr>
        <a:xfrm>
          <a:off x="1393225" y="264085"/>
          <a:ext cx="3412797" cy="3412797"/>
        </a:xfrm>
        <a:prstGeom prst="pie">
          <a:avLst>
            <a:gd name="adj1" fmla="val 16200000"/>
            <a:gd name="adj2" fmla="val 1800000"/>
          </a:avLst>
        </a:prstGeom>
        <a:solidFill>
          <a:srgbClr val="BCB986"/>
        </a:solidFill>
        <a:ln w="12700" cap="flat" cmpd="sng" algn="ctr">
          <a:solidFill>
            <a:srgbClr val="E2E2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 dirty="0"/>
        </a:p>
      </dsp:txBody>
      <dsp:txXfrm>
        <a:off x="3191851" y="987273"/>
        <a:ext cx="1218856" cy="1015713"/>
      </dsp:txXfrm>
    </dsp:sp>
    <dsp:sp modelId="{A37F95CE-1595-4164-96B8-29B3336DE22D}">
      <dsp:nvSpPr>
        <dsp:cNvPr id="0" name=""/>
        <dsp:cNvSpPr/>
      </dsp:nvSpPr>
      <dsp:spPr>
        <a:xfrm>
          <a:off x="1322938" y="385971"/>
          <a:ext cx="3412797" cy="3412797"/>
        </a:xfrm>
        <a:prstGeom prst="pie">
          <a:avLst>
            <a:gd name="adj1" fmla="val 1800000"/>
            <a:gd name="adj2" fmla="val 9000000"/>
          </a:avLst>
        </a:prstGeom>
        <a:solidFill>
          <a:srgbClr val="83A2D9"/>
        </a:solidFill>
        <a:ln w="12700" cap="flat" cmpd="sng" algn="ctr">
          <a:solidFill>
            <a:srgbClr val="E2E2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 dirty="0"/>
        </a:p>
      </dsp:txBody>
      <dsp:txXfrm>
        <a:off x="2135509" y="2600226"/>
        <a:ext cx="1828284" cy="893827"/>
      </dsp:txXfrm>
    </dsp:sp>
    <dsp:sp modelId="{997729AC-B7A1-4619-895D-45D4BD6DC710}">
      <dsp:nvSpPr>
        <dsp:cNvPr id="0" name=""/>
        <dsp:cNvSpPr/>
      </dsp:nvSpPr>
      <dsp:spPr>
        <a:xfrm>
          <a:off x="1252650" y="264085"/>
          <a:ext cx="3412797" cy="3412797"/>
        </a:xfrm>
        <a:prstGeom prst="pie">
          <a:avLst>
            <a:gd name="adj1" fmla="val 9000000"/>
            <a:gd name="adj2" fmla="val 16200000"/>
          </a:avLst>
        </a:prstGeom>
        <a:solidFill>
          <a:srgbClr val="86BBBC"/>
        </a:solidFill>
        <a:ln w="12700" cap="flat" cmpd="sng" algn="ctr">
          <a:solidFill>
            <a:srgbClr val="E2E2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  </a:t>
          </a:r>
        </a:p>
      </dsp:txBody>
      <dsp:txXfrm>
        <a:off x="1647966" y="987273"/>
        <a:ext cx="1218856" cy="1015713"/>
      </dsp:txXfrm>
    </dsp:sp>
    <dsp:sp modelId="{22B6D8FF-428F-481F-BCF4-16825652ECEE}">
      <dsp:nvSpPr>
        <dsp:cNvPr id="0" name=""/>
        <dsp:cNvSpPr/>
      </dsp:nvSpPr>
      <dsp:spPr>
        <a:xfrm>
          <a:off x="1182238" y="52817"/>
          <a:ext cx="3835334" cy="383533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94915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8B568-E1B9-462D-B688-F92DF0544F11}">
      <dsp:nvSpPr>
        <dsp:cNvPr id="0" name=""/>
        <dsp:cNvSpPr/>
      </dsp:nvSpPr>
      <dsp:spPr>
        <a:xfrm>
          <a:off x="1111669" y="174486"/>
          <a:ext cx="3835334" cy="383533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450F0-FBD0-46D9-9FF1-8B590EA0B0BF}">
      <dsp:nvSpPr>
        <dsp:cNvPr id="0" name=""/>
        <dsp:cNvSpPr/>
      </dsp:nvSpPr>
      <dsp:spPr>
        <a:xfrm>
          <a:off x="1041100" y="52817"/>
          <a:ext cx="3835334" cy="383533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4B868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20B533D9-A2E3-4049-87FC-7CA02BC3104A}" type="datetimeFigureOut">
              <a:rPr lang="it-IT"/>
              <a:pPr>
                <a:defRPr/>
              </a:pPr>
              <a:t>18/10/2021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84DF43-916F-4DE9-BB67-F917DF63D2B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4487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la Strategia Regionale per lo Sviluppo Sostenibile si inquadra, in un processo di stretta interdipendenza, con:</a:t>
            </a:r>
          </a:p>
          <a:p>
            <a:r>
              <a:rPr lang="it-IT" dirty="0">
                <a:solidFill>
                  <a:srgbClr val="FF0000"/>
                </a:solidFill>
              </a:rPr>
              <a:t>gli obiettivi planetari e di lungo periodo dei Goal dell’Agenda 2030, europei (i fondamenti politici per la transizione alla sostenibilità e gli obiettivi delle politiche di coesione 2021-2027), nazionali (le direttrici delle politiche economiche, sociali e ambientali strutturate della Strategia Nazionale per lo Sviluppo Sostenibile e le policy previste nel «Piano per la Ripresa e la Resilienza») e regionali, come è evidente  anche nel documento "Un nuovo orizzonte di progresso socio economico - Linee d'indirizzo per lo sviluppo sostenibile e la riduzione delle disuguaglianze: politiche pubbliche regionali 2021-2027 , del quale costituisce un elemento portante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40C17-1891-44A4-987F-9BF53C5466E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0324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40C17-1891-44A4-987F-9BF53C5466E3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340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Questi dati evidenziano significative potenzialità di miglioramento, soprattutto attraverso l'aumento della quota di materiali riciclati come materie prime secondarie e la riduzione della produzione di rifiuti.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https://ec.europa.eu/eurostat/web/circular-economy/material-flow-diagram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40C17-1891-44A4-987F-9BF53C5466E3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527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Italia, l’efficacia dei CAM è stata assicurata grazie all’art. 18 della Legge 28 dicembre 2015 n.221 e, successivamente, all’art. 34 recante “Criteri di sostenibilità energetica e ambientale” del D.lgs. 50/2016 “Codice degli appalti” (modificato dal </a:t>
            </a:r>
            <a:r>
              <a:rPr lang="it-IT" dirty="0" err="1"/>
              <a:t>D.lgs</a:t>
            </a:r>
            <a:r>
              <a:rPr lang="it-IT" dirty="0"/>
              <a:t> 56/2017), definendo che le stazioni appaltanti nell’acquisto di beni, lavori e servizi rientranti nelle categorie individuate dal PAN GPP sono obbligate ad inserire nei bandi - a prescindere dal valore dell’importo - le specifiche tecniche e le clausole contrattuali individuate dai CAM. </a:t>
            </a:r>
          </a:p>
          <a:p>
            <a:r>
              <a:rPr lang="it-IT" i="1" dirty="0"/>
              <a:t>Questo obbligo garantisce che la politica nazionale in materia di appalti pubblici verdi sia incisiva non solo nell’obiettivo di </a:t>
            </a:r>
            <a:r>
              <a:rPr lang="it-IT" b="1" i="1" dirty="0"/>
              <a:t>ridurre gli impatti ambientali</a:t>
            </a:r>
            <a:r>
              <a:rPr lang="it-IT" i="1" dirty="0"/>
              <a:t>, ma nell’obiettivo di </a:t>
            </a:r>
            <a:r>
              <a:rPr lang="it-IT" b="1" i="1" dirty="0"/>
              <a:t>promuovere modelli di produzione e consumo più sostenibili</a:t>
            </a:r>
            <a:r>
              <a:rPr lang="it-IT" i="1" dirty="0"/>
              <a:t>.</a:t>
            </a:r>
            <a:r>
              <a:rPr lang="it-IT" dirty="0"/>
              <a:t/>
            </a:r>
            <a:br>
              <a:rPr lang="it-IT" dirty="0"/>
            </a:br>
            <a:r>
              <a:rPr lang="it-IT" i="1" dirty="0"/>
              <a:t>Oltre alla valorizzazione della qualità ambientale e al rispetto dei criteri sociali, l’applicazione dei Criteri Ambientali Minimi risponde anche all’esigenza della Pubblica amministrazione di </a:t>
            </a:r>
            <a:r>
              <a:rPr lang="it-IT" b="1" i="1" dirty="0"/>
              <a:t>razionalizzare i propri consumi</a:t>
            </a:r>
            <a:r>
              <a:rPr lang="it-IT" i="1" dirty="0"/>
              <a:t>, riducendone ove possibile la spesa.</a:t>
            </a:r>
            <a:r>
              <a:rPr lang="it-IT" dirty="0"/>
              <a:t/>
            </a:r>
            <a:br>
              <a:rPr lang="it-IT" dirty="0"/>
            </a:br>
            <a:r>
              <a:rPr lang="it-IT" i="1" dirty="0"/>
              <a:t>Il PAN GPP specifica la procedura per la definizione dei CAM tenendo conto delle indicazioni della Commissione Europea, tenendo conto tuttavia delle peculiarità del sistema produttivo nazionale.</a:t>
            </a:r>
          </a:p>
          <a:p>
            <a:r>
              <a:rPr lang="it-IT" dirty="0"/>
              <a:t> CAM, dunque, sono </a:t>
            </a:r>
            <a:r>
              <a:rPr lang="it-IT" b="1" dirty="0"/>
              <a:t>indirizzati</a:t>
            </a:r>
            <a:r>
              <a:rPr lang="it-IT" dirty="0"/>
              <a:t> ciascuno </a:t>
            </a:r>
            <a:r>
              <a:rPr lang="it-IT" b="1" dirty="0"/>
              <a:t>verso una specifica categoria merceologica di riferimento</a:t>
            </a:r>
            <a:r>
              <a:rPr lang="it-IT" dirty="0"/>
              <a:t>, ma presentano una </a:t>
            </a:r>
            <a:r>
              <a:rPr lang="it-IT" b="1" dirty="0"/>
              <a:t>struttura di base comune.</a:t>
            </a:r>
          </a:p>
          <a:p>
            <a:endParaRPr lang="it-IT" b="1" dirty="0"/>
          </a:p>
          <a:p>
            <a:endParaRPr lang="it-IT" i="1" dirty="0"/>
          </a:p>
          <a:p>
            <a:r>
              <a:rPr lang="it-IT" dirty="0"/>
              <a:t>https://www.ingenio-web.it/25642-i-criteri-ambientali-minimi-cam-negli-appalti-pubblici-cosa-sono-e-a-cosa-servono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40C17-1891-44A4-987F-9BF53C5466E3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523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40C17-1891-44A4-987F-9BF53C5466E3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6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9834B-C14A-4E77-A771-7B1C3D5963B1}" type="datetimeFigureOut">
              <a:rPr lang="it-IT" smtClean="0"/>
              <a:pPr>
                <a:defRPr/>
              </a:pPr>
              <a:t>18/10/2021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6DFFC-1DAF-4941-B550-6C53055B9CB2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162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9834B-C14A-4E77-A771-7B1C3D5963B1}" type="datetimeFigureOut">
              <a:rPr lang="it-IT" smtClean="0"/>
              <a:pPr>
                <a:defRPr/>
              </a:pPr>
              <a:t>18/10/2021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6DFFC-1DAF-4941-B550-6C53055B9CB2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1395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9834B-C14A-4E77-A771-7B1C3D5963B1}" type="datetimeFigureOut">
              <a:rPr lang="it-IT" smtClean="0"/>
              <a:pPr>
                <a:defRPr/>
              </a:pPr>
              <a:t>18/10/2021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6DFFC-1DAF-4941-B550-6C53055B9CB2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79744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8" t="2650" r="6349" b="34967"/>
          <a:stretch>
            <a:fillRect/>
          </a:stretch>
        </p:blipFill>
        <p:spPr bwMode="auto">
          <a:xfrm>
            <a:off x="6082905" y="130175"/>
            <a:ext cx="2883694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o 7"/>
          <p:cNvGrpSpPr>
            <a:grpSpLocks/>
          </p:cNvGrpSpPr>
          <p:nvPr userDrawn="1"/>
        </p:nvGrpSpPr>
        <p:grpSpPr bwMode="auto">
          <a:xfrm>
            <a:off x="247650" y="4154750"/>
            <a:ext cx="4094560" cy="1438016"/>
            <a:chOff x="4892040" y="4370832"/>
            <a:chExt cx="1441704" cy="505968"/>
          </a:xfrm>
        </p:grpSpPr>
        <p:pic>
          <p:nvPicPr>
            <p:cNvPr id="8" name="Immagine 8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040" y="4370832"/>
              <a:ext cx="1441704" cy="505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magine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040" y="4370832"/>
              <a:ext cx="1441704" cy="505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" descr="C:\Users\pucciariellomle\Desktop\PON_GOV\CReIAMO-PA\COMUNICAZIONE\NUOVO_LOGO_SOGESID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557" y="5888041"/>
            <a:ext cx="978694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4" y="5475291"/>
            <a:ext cx="5579269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57350" y="571502"/>
            <a:ext cx="7200900" cy="16611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57350" y="2308860"/>
            <a:ext cx="7200900" cy="16154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15" name="Segnaposto contenuto 14"/>
          <p:cNvSpPr>
            <a:spLocks noGrp="1"/>
          </p:cNvSpPr>
          <p:nvPr>
            <p:ph sz="quarter" idx="11"/>
          </p:nvPr>
        </p:nvSpPr>
        <p:spPr>
          <a:xfrm>
            <a:off x="4450557" y="130178"/>
            <a:ext cx="440769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500"/>
            </a:lvl1pPr>
            <a:lvl2pPr marL="342900" indent="0" algn="r">
              <a:buNone/>
              <a:defRPr sz="1350"/>
            </a:lvl2pPr>
            <a:lvl3pPr marL="685800" indent="0" algn="r">
              <a:buNone/>
              <a:defRPr sz="1200"/>
            </a:lvl3pPr>
            <a:lvl4pPr marL="1028700" indent="0" algn="r">
              <a:buNone/>
              <a:defRPr sz="1050"/>
            </a:lvl4pPr>
            <a:lvl5pPr marL="1371600" indent="0" algn="r">
              <a:buNone/>
              <a:defRPr sz="1050"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7" name="Segnaposto contenuto 16"/>
          <p:cNvSpPr>
            <a:spLocks noGrp="1"/>
          </p:cNvSpPr>
          <p:nvPr>
            <p:ph sz="quarter" idx="12"/>
          </p:nvPr>
        </p:nvSpPr>
        <p:spPr>
          <a:xfrm>
            <a:off x="1657350" y="130178"/>
            <a:ext cx="268486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4665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304EFF-C2A0-4056-9965-C1677886AF3B}" type="datetimeFigureOut">
              <a:rPr lang="it-IT" smtClean="0"/>
              <a:pPr>
                <a:defRPr/>
              </a:pPr>
              <a:t>18/10/2021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B0C75-8906-4329-AF77-65CD5846B74F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  <p:pic>
        <p:nvPicPr>
          <p:cNvPr id="7" name="Immagine 3" descr="A4_vert-orizz.ai">
            <a:extLst>
              <a:ext uri="{FF2B5EF4-FFF2-40B4-BE49-F238E27FC236}">
                <a16:creationId xmlns="" xmlns:a16="http://schemas.microsoft.com/office/drawing/2014/main" id="{9C5E451F-50D2-48B1-BE3D-E8F5C83349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5"/>
          <a:stretch>
            <a:fillRect/>
          </a:stretch>
        </p:blipFill>
        <p:spPr bwMode="auto">
          <a:xfrm>
            <a:off x="0" y="-257531"/>
            <a:ext cx="9151938" cy="118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72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EDFDE00-36E1-4259-B283-C92BBCCD4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5"/>
          <a:stretch>
            <a:fillRect/>
          </a:stretch>
        </p:blipFill>
        <p:spPr bwMode="auto">
          <a:xfrm>
            <a:off x="4443414" y="-1225550"/>
            <a:ext cx="4732735" cy="973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0D44572B-67B5-4CFA-915B-9626518DB5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6089651"/>
            <a:ext cx="164663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70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9834B-C14A-4E77-A771-7B1C3D5963B1}" type="datetimeFigureOut">
              <a:rPr lang="it-IT" smtClean="0"/>
              <a:pPr>
                <a:defRPr/>
              </a:pPr>
              <a:t>18/10/2021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6DFFC-1DAF-4941-B550-6C53055B9CB2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409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71BF6E-8F1B-41FC-8637-29B9C1CF44CF}" type="datetimeFigureOut">
              <a:rPr lang="it-IT" smtClean="0"/>
              <a:pPr>
                <a:defRPr/>
              </a:pPr>
              <a:t>18/10/2021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14964-E69E-4382-BF78-A3FFA03B8FBD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CAAAB87D-45B0-470E-94EF-4187B5E9DB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8" t="2650" r="6349" b="34967"/>
          <a:stretch>
            <a:fillRect/>
          </a:stretch>
        </p:blipFill>
        <p:spPr bwMode="auto">
          <a:xfrm>
            <a:off x="6082905" y="130175"/>
            <a:ext cx="2883694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B4102AB4-117F-4172-B167-C509E2635E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5910263"/>
            <a:ext cx="164663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70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9834B-C14A-4E77-A771-7B1C3D5963B1}" type="datetimeFigureOut">
              <a:rPr lang="it-IT" smtClean="0"/>
              <a:pPr>
                <a:defRPr/>
              </a:pPr>
              <a:t>18/10/2021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6DFFC-1DAF-4941-B550-6C53055B9CB2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3227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9834B-C14A-4E77-A771-7B1C3D5963B1}" type="datetimeFigureOut">
              <a:rPr lang="it-IT" smtClean="0"/>
              <a:pPr>
                <a:defRPr/>
              </a:pPr>
              <a:t>18/10/2021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6DFFC-1DAF-4941-B550-6C53055B9CB2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7867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9834B-C14A-4E77-A771-7B1C3D5963B1}" type="datetimeFigureOut">
              <a:rPr lang="it-IT" smtClean="0"/>
              <a:pPr>
                <a:defRPr/>
              </a:pPr>
              <a:t>18/10/2021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6DFFC-1DAF-4941-B550-6C53055B9CB2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153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9834B-C14A-4E77-A771-7B1C3D5963B1}" type="datetimeFigureOut">
              <a:rPr lang="it-IT" smtClean="0"/>
              <a:pPr>
                <a:defRPr/>
              </a:pPr>
              <a:t>18/10/2021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6DFFC-1DAF-4941-B550-6C53055B9CB2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4833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09834B-C14A-4E77-A771-7B1C3D5963B1}" type="datetimeFigureOut">
              <a:rPr lang="it-IT" smtClean="0"/>
              <a:pPr>
                <a:defRPr/>
              </a:pPr>
              <a:t>18/10/2021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D6DFFC-1DAF-4941-B550-6C53055B9CB2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  <p:graphicFrame>
        <p:nvGraphicFramePr>
          <p:cNvPr id="10" name="Google Shape;10;p1">
            <a:extLst>
              <a:ext uri="{FF2B5EF4-FFF2-40B4-BE49-F238E27FC236}">
                <a16:creationId xmlns="" xmlns:a16="http://schemas.microsoft.com/office/drawing/2014/main" id="{684187C5-F774-4DD1-94C7-8CB2B1AE656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935032943"/>
              </p:ext>
            </p:extLst>
          </p:nvPr>
        </p:nvGraphicFramePr>
        <p:xfrm>
          <a:off x="0" y="6492230"/>
          <a:ext cx="9144000" cy="3657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88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t.wikipedia.org/wiki/Organizzazione_mondiale_della_sanit%C3%A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s://bit.ly/3aC2YH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.ly/3mJKoyX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mailto:mt.marcelli@lazioinnova.it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gppstream" TargetMode="External"/><Relationship Id="rId11" Type="http://schemas.openxmlformats.org/officeDocument/2006/relationships/image" Target="../media/image25.jpg"/><Relationship Id="rId5" Type="http://schemas.openxmlformats.org/officeDocument/2006/relationships/hyperlink" Target="https://fb.me/gppstream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s://twitter.com/GppStream" TargetMode="External"/><Relationship Id="rId9" Type="http://schemas.openxmlformats.org/officeDocument/2006/relationships/hyperlink" Target="https://www.instagram.com/gppstrea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commission/presscorner/detail/it/ip_20_1835" TargetMode="External"/><Relationship Id="rId13" Type="http://schemas.openxmlformats.org/officeDocument/2006/relationships/hyperlink" Target="https://ec.europa.eu/commission/presscorner/detail/it/ip_20_884" TargetMode="External"/><Relationship Id="rId18" Type="http://schemas.openxmlformats.org/officeDocument/2006/relationships/hyperlink" Target="https://ec.europa.eu/commission/presscorner/detail/it/ip_20_17" TargetMode="External"/><Relationship Id="rId3" Type="http://schemas.openxmlformats.org/officeDocument/2006/relationships/hyperlink" Target="https://ec.europa.eu/info/food-farming-fisheries/farming/organic-farming/organic-action-plan_it" TargetMode="External"/><Relationship Id="rId7" Type="http://schemas.openxmlformats.org/officeDocument/2006/relationships/hyperlink" Target="https://ec.europa.eu/commission/presscorner/detail/it/ip_20_2096" TargetMode="External"/><Relationship Id="rId12" Type="http://schemas.openxmlformats.org/officeDocument/2006/relationships/hyperlink" Target="https://ec.europa.eu/commission/presscorner/detail/it/ip_20_1259" TargetMode="External"/><Relationship Id="rId17" Type="http://schemas.openxmlformats.org/officeDocument/2006/relationships/hyperlink" Target="https://ec.europa.eu/commission/presscorner/detail/it/ip_20_335" TargetMode="External"/><Relationship Id="rId2" Type="http://schemas.openxmlformats.org/officeDocument/2006/relationships/hyperlink" Target="https://ec.europa.eu/commission/presscorner/detail/en/ip_21_2345" TargetMode="External"/><Relationship Id="rId16" Type="http://schemas.openxmlformats.org/officeDocument/2006/relationships/hyperlink" Target="https://ec.europa.eu/commission/presscorner/detail/it/ip_20_4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commission/presscorner/detail/it/ip_20_2323" TargetMode="External"/><Relationship Id="rId11" Type="http://schemas.openxmlformats.org/officeDocument/2006/relationships/hyperlink" Target="https://ec.europa.eu/commission/presscorner/detail/it/ip_20_1599" TargetMode="External"/><Relationship Id="rId5" Type="http://schemas.openxmlformats.org/officeDocument/2006/relationships/hyperlink" Target="https://ec.europa.eu/commission/presscorner/detail/it/ip_20_2312" TargetMode="External"/><Relationship Id="rId15" Type="http://schemas.openxmlformats.org/officeDocument/2006/relationships/hyperlink" Target="https://ec.europa.eu/commission/presscorner/detail/it/ip_20_420" TargetMode="External"/><Relationship Id="rId10" Type="http://schemas.openxmlformats.org/officeDocument/2006/relationships/hyperlink" Target="https://ec.europa.eu/commission/presscorner/detail/it/ip_20_1839" TargetMode="External"/><Relationship Id="rId19" Type="http://schemas.openxmlformats.org/officeDocument/2006/relationships/hyperlink" Target="http://ec.europa.eu/commission/presscorner/detail/it/ip_20_17" TargetMode="External"/><Relationship Id="rId4" Type="http://schemas.openxmlformats.org/officeDocument/2006/relationships/hyperlink" Target="https://ec.europa.eu/commission/presscorner/detail/it/IP_21_111" TargetMode="External"/><Relationship Id="rId9" Type="http://schemas.openxmlformats.org/officeDocument/2006/relationships/hyperlink" Target="https://ec.europa.eu/commission/presscorner/detail/it/ip_20_1833" TargetMode="External"/><Relationship Id="rId14" Type="http://schemas.openxmlformats.org/officeDocument/2006/relationships/hyperlink" Target="https://ec.europa.eu/commission/presscorner/detail/en/fs_20_90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1;p1">
            <a:extLst>
              <a:ext uri="{FF2B5EF4-FFF2-40B4-BE49-F238E27FC236}">
                <a16:creationId xmlns="" xmlns:a16="http://schemas.microsoft.com/office/drawing/2014/main" id="{1A70DF21-5518-47D0-9947-198B027C7D2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77033" y="809892"/>
            <a:ext cx="6153684" cy="56483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923827" y="3789487"/>
            <a:ext cx="8382956" cy="177298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IT" b="1" i="1" dirty="0"/>
              <a:t>Il GPP per un cambio di passo - Gli acquisti verdi strumento per lo Sviluppo sostenibile delle </a:t>
            </a:r>
            <a:r>
              <a:rPr lang="it-IT" b="1" i="1" dirty="0" err="1"/>
              <a:t>PPAA</a:t>
            </a:r>
            <a:r>
              <a:rPr lang="it-IT" i="1" dirty="0" err="1"/>
              <a:t>Il</a:t>
            </a:r>
            <a:r>
              <a:rPr lang="it-IT" i="1" dirty="0"/>
              <a:t> 			</a:t>
            </a:r>
            <a:r>
              <a:rPr lang="it-IT" sz="3600" b="1" i="1" dirty="0"/>
              <a:t>il Contesto </a:t>
            </a:r>
          </a:p>
        </p:txBody>
      </p:sp>
      <p:pic>
        <p:nvPicPr>
          <p:cNvPr id="5" name="Picture 3" descr="E:\Proposals\Interreg Europe\2017\GPP-STREAM\Примерни Комуник Планове\GPP-Stream LOGO\GPP-STREAM_EU_FLAG.png">
            <a:extLst>
              <a:ext uri="{FF2B5EF4-FFF2-40B4-BE49-F238E27FC236}">
                <a16:creationId xmlns="" xmlns:a16="http://schemas.microsoft.com/office/drawing/2014/main" id="{A2240BF7-4A83-4048-B518-945E7D280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91" y="988645"/>
            <a:ext cx="4490572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46;p32">
            <a:extLst>
              <a:ext uri="{FF2B5EF4-FFF2-40B4-BE49-F238E27FC236}">
                <a16:creationId xmlns="" xmlns:a16="http://schemas.microsoft.com/office/drawing/2014/main" id="{3D767CFA-AE23-44E3-A3DA-4B4638D39DF4}"/>
              </a:ext>
            </a:extLst>
          </p:cNvPr>
          <p:cNvSpPr txBox="1">
            <a:spLocks/>
          </p:cNvSpPr>
          <p:nvPr/>
        </p:nvSpPr>
        <p:spPr>
          <a:xfrm>
            <a:off x="347663" y="5166766"/>
            <a:ext cx="7272337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dirty="0"/>
              <a:t>Maria Tiziana Marcelli</a:t>
            </a:r>
            <a:endParaRPr lang="en-GB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47;p32">
            <a:extLst>
              <a:ext uri="{FF2B5EF4-FFF2-40B4-BE49-F238E27FC236}">
                <a16:creationId xmlns="" xmlns:a16="http://schemas.microsoft.com/office/drawing/2014/main" id="{CA56DF00-D183-4BF8-8F72-CC3777D7B00E}"/>
              </a:ext>
            </a:extLst>
          </p:cNvPr>
          <p:cNvSpPr txBox="1">
            <a:spLocks/>
          </p:cNvSpPr>
          <p:nvPr/>
        </p:nvSpPr>
        <p:spPr>
          <a:xfrm>
            <a:off x="347663" y="5596057"/>
            <a:ext cx="7272337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dirty="0">
                <a:solidFill>
                  <a:schemeClr val="dk2"/>
                </a:solidFill>
                <a:latin typeface="Calibri"/>
                <a:sym typeface="Calibri"/>
              </a:rPr>
              <a:t>mt.marcelli@lazioinnova.it</a:t>
            </a:r>
            <a:endParaRPr lang="en-GB" sz="2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46;p32">
            <a:extLst>
              <a:ext uri="{FF2B5EF4-FFF2-40B4-BE49-F238E27FC236}">
                <a16:creationId xmlns="" xmlns:a16="http://schemas.microsoft.com/office/drawing/2014/main" id="{3979E7EC-B5B0-463B-9D64-B6997E630624}"/>
              </a:ext>
            </a:extLst>
          </p:cNvPr>
          <p:cNvSpPr txBox="1">
            <a:spLocks/>
          </p:cNvSpPr>
          <p:nvPr/>
        </p:nvSpPr>
        <p:spPr>
          <a:xfrm>
            <a:off x="7109209" y="6064755"/>
            <a:ext cx="1858209" cy="39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Novembre</a:t>
            </a:r>
            <a:r>
              <a:rPr lang="en-GB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2021</a:t>
            </a:r>
            <a:endParaRPr lang="en-GB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7457" y="2081349"/>
            <a:ext cx="8440044" cy="3485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5000"/>
              </a:lnSpc>
              <a:spcAft>
                <a:spcPts val="800"/>
              </a:spcAft>
            </a:pPr>
            <a:r>
              <a:rPr lang="it-IT" b="1" i="1" dirty="0">
                <a:solidFill>
                  <a:srgbClr val="FF0000"/>
                </a:solidFill>
              </a:rPr>
              <a:t>Accordo di Partenariato </a:t>
            </a:r>
            <a:r>
              <a:rPr lang="it-IT" dirty="0"/>
              <a:t>(attualmente in corso di definizione), elaborato dalla Presidenza del Consiglio dei Ministri – Dipartimento per le politiche di coesione, in accordo con le amministrazioni centrali, le regioni e il partenariato economico e sociale, in linea con gli orientamenti comunitari e che costituiscono il quadro di riferimento per l’elaborazione dei </a:t>
            </a:r>
            <a:r>
              <a:rPr lang="it-IT" b="1" dirty="0"/>
              <a:t>Programmi Operativi Regionali (POR) </a:t>
            </a:r>
            <a:r>
              <a:rPr lang="it-IT" dirty="0"/>
              <a:t>le più recenti </a:t>
            </a:r>
            <a:r>
              <a:rPr lang="it-IT" b="1" dirty="0"/>
              <a:t>Relazioni della Commissione relative all'Italia</a:t>
            </a:r>
            <a:r>
              <a:rPr lang="it-IT" dirty="0"/>
              <a:t>.</a:t>
            </a:r>
          </a:p>
          <a:p>
            <a:pPr lvl="0" algn="just">
              <a:lnSpc>
                <a:spcPct val="105000"/>
              </a:lnSpc>
              <a:spcAft>
                <a:spcPts val="800"/>
              </a:spcAft>
            </a:pPr>
            <a:endParaRPr lang="it-IT" dirty="0"/>
          </a:p>
          <a:p>
            <a:pPr lvl="0" algn="just">
              <a:lnSpc>
                <a:spcPct val="105000"/>
              </a:lnSpc>
              <a:spcAft>
                <a:spcPts val="800"/>
              </a:spcAft>
            </a:pPr>
            <a:r>
              <a:rPr lang="it-IT" b="1" i="1" dirty="0">
                <a:solidFill>
                  <a:srgbClr val="FF0000"/>
                </a:solidFill>
              </a:rPr>
              <a:t>(Country report 2019 e 2020) </a:t>
            </a:r>
            <a:r>
              <a:rPr lang="it-IT" dirty="0"/>
              <a:t>finalizzate alla preparazione dell’Accordo di Partenariato e dei Programmi, ove si analizzano le sfide principali che il Paese dovrà affrontare nel ciclo di programmazione 2021-2027, si indicano le priorità di finanziamento, nonché i possibili fattori di successo per l’uscita dalla crisi economico-finanziaria</a:t>
            </a:r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0" y="1054685"/>
            <a:ext cx="9144000" cy="46166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400" b="1" dirty="0">
                <a:latin typeface="Gill Sans MT" panose="020B0502020104020203" pitchFamily="34" charset="0"/>
              </a:rPr>
              <a:t>Il contesto:  </a:t>
            </a:r>
            <a:r>
              <a:rPr lang="it-IT" altLang="it-IT" sz="24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Accordo di </a:t>
            </a:r>
            <a:r>
              <a:rPr lang="it-IT" altLang="it-IT" sz="2400" b="1" i="1" dirty="0" err="1">
                <a:solidFill>
                  <a:srgbClr val="FF0000"/>
                </a:solidFill>
                <a:latin typeface="Gill Sans MT" panose="020B0502020104020203" pitchFamily="34" charset="0"/>
              </a:rPr>
              <a:t>Parternariato</a:t>
            </a:r>
            <a:r>
              <a:rPr lang="it-IT" altLang="it-IT" sz="24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endParaRPr lang="it-IT" altLang="it-IT" sz="24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056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" y="2002971"/>
            <a:ext cx="88827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Il 17.03.2021 gli ambasciatori degli Stati membri dell'UE hanno approvato un mandato affinché il Consiglio avvii negoziati con il Parlamento europeo per raggiungere un accordo sull'8° programma di azione per l'ambiente (PAA), che orienterà l'elaborazione e l'attuazione delle politiche ambientali e climatiche fino al 2030. </a:t>
            </a:r>
            <a:r>
              <a:rPr lang="it-IT" b="1" dirty="0"/>
              <a:t>L'8° PAA mira ad accelerare la transizione verde in modo equo e inclusivo, con l'obiettivo a lungo termine per il 2050 di "vivere bene nei limiti del pianeta", già sancito nel 7° PAA </a:t>
            </a:r>
            <a:r>
              <a:rPr lang="it-IT" dirty="0"/>
              <a:t>(Decisione n. 1386/2013/UE del Parlamento europeo e del Consiglio). I sei obiettivi tematici prioritari dell‘ 8° PAA riguardano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la riduzione delle emissioni di gas a effetto serra,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l'adattamento ai cambiamenti climatici,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un modello di crescita che restituisca al pianeta più di quanto prenda,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l'ambizione di azzerare l'inquinamento,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la protezione e il ripristino della biodiversità 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la riduzione delle principali pressioni ambientali e climatiche connesse alla produzione e al consumo.</a:t>
            </a:r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0" y="1054685"/>
            <a:ext cx="9144000" cy="46166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400" b="1" dirty="0">
                <a:latin typeface="Gill Sans MT" panose="020B0502020104020203" pitchFamily="34" charset="0"/>
              </a:rPr>
              <a:t>Il contesto:   </a:t>
            </a:r>
            <a:r>
              <a:rPr lang="it-IT" altLang="it-IT" sz="24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8° Programma d’Azione per l’Ambiente </a:t>
            </a:r>
            <a:endParaRPr lang="it-IT" altLang="it-IT" sz="24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44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14"/>
          <p:cNvSpPr txBox="1">
            <a:spLocks noChangeArrowheads="1"/>
          </p:cNvSpPr>
          <p:nvPr/>
        </p:nvSpPr>
        <p:spPr bwMode="auto">
          <a:xfrm>
            <a:off x="528196" y="1807954"/>
            <a:ext cx="8318897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20700" indent="-635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41400" indent="-1270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563688" indent="-1920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84388" indent="-2555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altLang="it-IT" sz="1500" b="1" dirty="0">
                <a:solidFill>
                  <a:srgbClr val="FFC000"/>
                </a:solidFill>
                <a:latin typeface="+mn-lt"/>
              </a:rPr>
              <a:t>				</a:t>
            </a:r>
          </a:p>
          <a:p>
            <a:pPr algn="ctr">
              <a:defRPr/>
            </a:pPr>
            <a:r>
              <a:rPr lang="it-IT" altLang="it-IT" sz="1500" b="1" dirty="0">
                <a:solidFill>
                  <a:srgbClr val="FFC000"/>
                </a:solidFill>
                <a:latin typeface="+mn-lt"/>
              </a:rPr>
              <a:t>			</a:t>
            </a:r>
            <a:r>
              <a:rPr lang="it-IT" altLang="it-IT" sz="1500" b="1" dirty="0">
                <a:solidFill>
                  <a:srgbClr val="FF0000"/>
                </a:solidFill>
                <a:latin typeface="+mn-lt"/>
              </a:rPr>
              <a:t>Agenda 2030 per lo Sviluppo Sostenibile – ONU, 2015</a:t>
            </a:r>
          </a:p>
          <a:p>
            <a:pPr algn="just">
              <a:defRPr/>
            </a:pPr>
            <a:r>
              <a:rPr lang="it-IT" altLang="it-IT" sz="1500" dirty="0">
                <a:latin typeface="+mn-lt"/>
              </a:rPr>
              <a:t>                                                                È un programma d’azione per le persone, il pianeta e la prosperità.</a:t>
            </a:r>
          </a:p>
          <a:p>
            <a:pPr algn="just">
              <a:defRPr/>
            </a:pPr>
            <a:r>
              <a:rPr lang="it-IT" altLang="it-IT" sz="1500" dirty="0">
                <a:latin typeface="+mn-lt"/>
              </a:rPr>
              <a:t>                                                                Ingloba i 17 Obiettivi per lo Sviluppo Sostenibile </a:t>
            </a:r>
          </a:p>
          <a:p>
            <a:pPr algn="just">
              <a:defRPr/>
            </a:pPr>
            <a:r>
              <a:rPr lang="it-IT" altLang="it-IT" sz="1500" dirty="0">
                <a:latin typeface="+mn-lt"/>
              </a:rPr>
              <a:t>					   L’ONU ha proposto una serie di obiettivi comuni in modo che l’azione    					   politica a qualsiasi livello di governo possa convergere verso di essi 					   indipendentemente dall’appartenenza nazionale, istituzionale o 						   politica. </a:t>
            </a:r>
          </a:p>
          <a:p>
            <a:pPr algn="just">
              <a:defRPr/>
            </a:pPr>
            <a:r>
              <a:rPr lang="it-IT" altLang="it-IT" sz="1500" dirty="0">
                <a:latin typeface="+mn-lt"/>
              </a:rPr>
              <a:t>					   Per ogni obiettivo sono indicati specifici target da raggiungere. Per 					   ogni target sono infine indicati numerosi indicatori quantitativi per un 					   totale che supera i 200.</a:t>
            </a:r>
          </a:p>
          <a:p>
            <a:pPr algn="just">
              <a:defRPr/>
            </a:pPr>
            <a:endParaRPr lang="it-IT" altLang="it-IT" sz="1500" dirty="0">
              <a:latin typeface="+mn-lt"/>
            </a:endParaRPr>
          </a:p>
          <a:p>
            <a:r>
              <a:rPr lang="it-IT" altLang="it-IT" sz="1500" dirty="0">
                <a:latin typeface="+mn-lt"/>
              </a:rPr>
              <a:t>Goal 10 </a:t>
            </a:r>
            <a:r>
              <a:rPr lang="it-IT" altLang="it-IT" sz="1500" b="1" dirty="0">
                <a:solidFill>
                  <a:srgbClr val="FF0000"/>
                </a:solidFill>
                <a:latin typeface="+mn-lt"/>
              </a:rPr>
              <a:t>RIDURRE L'INEGUAGLIANZA ALL'INTERNO DI E FRA LE NAZIONI</a:t>
            </a:r>
          </a:p>
          <a:p>
            <a:r>
              <a:rPr lang="it-IT" sz="1500" b="1" dirty="0">
                <a:solidFill>
                  <a:srgbClr val="FFC000"/>
                </a:solidFill>
                <a:latin typeface="+mn-lt"/>
              </a:rPr>
              <a:t>				</a:t>
            </a:r>
            <a:r>
              <a:rPr lang="it-IT" sz="1400" b="1" dirty="0"/>
              <a:t>COSA SI PUO’ FARE:</a:t>
            </a:r>
            <a:endParaRPr lang="it-IT" sz="1600" b="1" dirty="0"/>
          </a:p>
          <a:p>
            <a:pPr marL="2427288" lvl="4" indent="-342900" algn="just">
              <a:buFont typeface="Arial" charset="0"/>
              <a:buChar char="•"/>
            </a:pPr>
            <a:r>
              <a:rPr lang="it-IT" sz="1400" dirty="0"/>
              <a:t>Garantire a tutti </a:t>
            </a:r>
            <a:r>
              <a:rPr lang="it-IT" sz="1400" b="1" dirty="0"/>
              <a:t>pari opportunità e ridurre le disuguaglianze</a:t>
            </a:r>
            <a:r>
              <a:rPr lang="it-IT" sz="1400" dirty="0"/>
              <a:t> di risultato.	</a:t>
            </a:r>
            <a:endParaRPr lang="it-IT" sz="1400" b="1" dirty="0"/>
          </a:p>
          <a:p>
            <a:pPr marL="2427288" lvl="4" indent="-342900" algn="just">
              <a:buFont typeface="Arial" charset="0"/>
              <a:buChar char="•"/>
            </a:pPr>
            <a:r>
              <a:rPr lang="it-IT" sz="1400" b="1" dirty="0"/>
              <a:t>Adottare politiche</a:t>
            </a:r>
            <a:r>
              <a:rPr lang="it-IT" sz="1400" dirty="0"/>
              <a:t>, in particolare </a:t>
            </a:r>
            <a:r>
              <a:rPr lang="it-IT" sz="1400" b="1" dirty="0"/>
              <a:t>fiscali, e politiche salariali e di protezione sociale</a:t>
            </a:r>
            <a:r>
              <a:rPr lang="it-IT" sz="1400" dirty="0"/>
              <a:t>, e raggiungere progressivamente una maggiore uguaglianza.	</a:t>
            </a:r>
            <a:endParaRPr lang="it-IT" sz="1400" b="1" dirty="0"/>
          </a:p>
          <a:p>
            <a:pPr marL="2427288" lvl="4" indent="-342900" algn="just">
              <a:buFont typeface="Arial" charset="0"/>
              <a:buChar char="•"/>
            </a:pPr>
            <a:r>
              <a:rPr lang="it-IT" sz="1400" dirty="0"/>
              <a:t>Facilitare </a:t>
            </a:r>
            <a:r>
              <a:rPr lang="it-IT" sz="1400" b="1" dirty="0"/>
              <a:t>la migrazione ordinata, sicura, regolare e responsabile</a:t>
            </a:r>
            <a:r>
              <a:rPr lang="it-IT" sz="1400" dirty="0"/>
              <a:t> e la mobilità delle persone</a:t>
            </a:r>
            <a:r>
              <a:rPr lang="it-IT" sz="1600" dirty="0"/>
              <a:t>.</a:t>
            </a:r>
            <a:endParaRPr lang="it-IT" sz="1600" b="1" dirty="0"/>
          </a:p>
          <a:p>
            <a:pPr algn="just">
              <a:defRPr/>
            </a:pPr>
            <a:endParaRPr lang="it-IT" altLang="it-IT" sz="1500" b="1" dirty="0">
              <a:solidFill>
                <a:srgbClr val="FFC000"/>
              </a:solidFill>
              <a:latin typeface="+mn-lt"/>
            </a:endParaRPr>
          </a:p>
          <a:p>
            <a:pPr algn="just">
              <a:defRPr/>
            </a:pPr>
            <a:endParaRPr lang="it-IT" altLang="it-IT" sz="1500" dirty="0">
              <a:latin typeface="+mn-lt"/>
            </a:endParaRPr>
          </a:p>
          <a:p>
            <a:pPr algn="just">
              <a:defRPr/>
            </a:pPr>
            <a:endParaRPr lang="it-IT" altLang="it-IT" sz="1500" dirty="0">
              <a:latin typeface="+mn-lt"/>
            </a:endParaRPr>
          </a:p>
          <a:p>
            <a:pPr algn="just">
              <a:defRPr/>
            </a:pPr>
            <a:endParaRPr lang="it-IT" altLang="it-IT" sz="1500" dirty="0">
              <a:latin typeface="+mn-lt"/>
            </a:endParaRPr>
          </a:p>
        </p:txBody>
      </p:sp>
      <p:pic>
        <p:nvPicPr>
          <p:cNvPr id="13315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79" y="2513350"/>
            <a:ext cx="2050256" cy="120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ttangolo 3"/>
          <p:cNvSpPr>
            <a:spLocks noChangeArrowheads="1"/>
          </p:cNvSpPr>
          <p:nvPr/>
        </p:nvSpPr>
        <p:spPr bwMode="auto">
          <a:xfrm>
            <a:off x="0" y="1069627"/>
            <a:ext cx="9144000" cy="46166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400" b="1" dirty="0">
                <a:latin typeface="Gill Sans MT" panose="020B0502020104020203" pitchFamily="34" charset="0"/>
              </a:rPr>
              <a:t>  Il contesto:</a:t>
            </a:r>
            <a:r>
              <a:rPr lang="it-IT" altLang="it-IT" sz="1050" b="1" dirty="0">
                <a:solidFill>
                  <a:schemeClr val="bg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it-IT" altLang="it-IT" sz="2400" b="1" i="1" dirty="0">
                <a:solidFill>
                  <a:srgbClr val="FF0000"/>
                </a:solidFill>
              </a:rPr>
              <a:t>Agenda 2030 </a:t>
            </a:r>
            <a:endParaRPr lang="it-IT" altLang="it-IT" sz="24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12" y="4928771"/>
            <a:ext cx="1295871" cy="129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01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82411" y="1579156"/>
            <a:ext cx="8779178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350" b="1" dirty="0"/>
              <a:t>Per la prima volta viene espresso un chiaro giudizio sull’insostenibilità dell’attuale modello di sviluppo, non solo sul piano ambientale, ma anche su quello economico e sociale, superando in questo modo definitivamente l’idea che la sostenibilità sia unicamente una questione ambientale e affermando una visione integrata delle diverse dimensioni dello sviluppo.</a:t>
            </a:r>
          </a:p>
          <a:p>
            <a:pPr algn="just"/>
            <a:endParaRPr lang="it-IT" sz="1350" b="1" dirty="0"/>
          </a:p>
          <a:p>
            <a:pPr algn="just"/>
            <a:r>
              <a:rPr lang="it-IT" sz="1350" dirty="0"/>
              <a:t>A livello europeo, l’UE sin dal 1997 ha inserito il principio dello sviluppo sostenibile nel quadro normativo comunitario (Trattato di Amsterdam) e lo ha riconfermato nella carta fondamentale dell’Unione Europea del 2009 (Trattato di Lisbona, art. 3). </a:t>
            </a:r>
          </a:p>
          <a:p>
            <a:pPr algn="just"/>
            <a:r>
              <a:rPr lang="it-IT" sz="1350" dirty="0"/>
              <a:t>Formalmente, la strategia dell’UE per lo sviluppo sostenibile è stata lanciata nel 2001 con la COM (2001) 264 </a:t>
            </a:r>
            <a:r>
              <a:rPr lang="it-IT" sz="1350" b="1" i="1" dirty="0"/>
              <a:t>«Sviluppo sostenibile in un’Europa per un mondo migliore: strategia dell’Unione europea per lo sviluppo sostenibile»</a:t>
            </a:r>
            <a:r>
              <a:rPr lang="it-IT" sz="1350" dirty="0"/>
              <a:t>, dove si sono individuate le principali minacce per lo sviluppo sostenibile del pianeta: il Riscaldamento globale; la Salute; la Povertà; l’Invecchiamento della popolazione; la Biodiversità; i Trasporti.</a:t>
            </a:r>
          </a:p>
          <a:p>
            <a:pPr algn="just"/>
            <a:endParaRPr lang="it-IT" sz="1350" dirty="0"/>
          </a:p>
          <a:p>
            <a:pPr algn="just"/>
            <a:r>
              <a:rPr lang="it-IT" sz="1350" dirty="0"/>
              <a:t>Nell’aprile del 2019, le principali fondamenta politiche per un futuro sostenibile individuate dal Consiglio Europeo (Conclusioni del Consiglio, </a:t>
            </a:r>
            <a:r>
              <a:rPr lang="it-IT" sz="1350" b="1" i="1" dirty="0"/>
              <a:t>Verso un’Unione sempre più sostenibile entro il 2030, Lussemburgo, 9 aprile 2019</a:t>
            </a:r>
            <a:r>
              <a:rPr lang="it-IT" sz="1350" dirty="0"/>
              <a:t>) hanno incluso la </a:t>
            </a:r>
            <a:r>
              <a:rPr lang="it-IT" sz="1350" b="1" dirty="0">
                <a:solidFill>
                  <a:srgbClr val="FF0000"/>
                </a:solidFill>
              </a:rPr>
              <a:t>transizione decisiva verso un’Economia circolare, la ricerca della neutralità climatica, la tutela della biodiversità e degli ecosistemi e la lotta ai cambiamenti climatici, come pure la sostenibilità dell’agricoltura e del sistema alimentare nonché dell’energia, edilizia e mobilità a basse emissioni di carbonio sicure e sostenibili.</a:t>
            </a:r>
          </a:p>
          <a:p>
            <a:pPr algn="just"/>
            <a:endParaRPr lang="it-IT" sz="1350" dirty="0"/>
          </a:p>
          <a:p>
            <a:pPr algn="just"/>
            <a:r>
              <a:rPr lang="it-IT" sz="1350" dirty="0"/>
              <a:t>Le principali fondamenta politiche per un futuro sostenibile – considerato che tra gli obiettivi fondamentali dell’UE vi è quello di promuovere la coesione economica, sociale e territoriale e, in particolare, la riduzione del divario tra i livelli di sviluppo delle varie regioni – sono state inserite, anche (e in continuità) con la Strategia Europa 2020 del precedente ciclo di programmazione.</a:t>
            </a:r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0" y="1004369"/>
            <a:ext cx="9144000" cy="46166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400" b="1" dirty="0">
                <a:latin typeface="Gill Sans MT" panose="020B0502020104020203" pitchFamily="34" charset="0"/>
              </a:rPr>
              <a:t>  Il contesto:</a:t>
            </a:r>
            <a:r>
              <a:rPr lang="it-IT" altLang="it-IT" sz="1050" b="1" dirty="0">
                <a:solidFill>
                  <a:schemeClr val="bg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 </a:t>
            </a:r>
            <a:r>
              <a:rPr lang="it-IT" altLang="it-IT" sz="2400" b="1" i="1" dirty="0">
                <a:solidFill>
                  <a:srgbClr val="FF0000"/>
                </a:solidFill>
              </a:rPr>
              <a:t>Agenda 2030 </a:t>
            </a:r>
            <a:endParaRPr lang="it-IT" altLang="it-IT" sz="24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511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229767" y="1765428"/>
            <a:ext cx="858519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1400" dirty="0"/>
              <a:t>A livello nazionale, la </a:t>
            </a:r>
            <a:r>
              <a:rPr lang="it-IT" sz="1600" b="1" dirty="0">
                <a:solidFill>
                  <a:srgbClr val="FF0000"/>
                </a:solidFill>
              </a:rPr>
              <a:t>Strategia Nazionale per lo Sviluppo Sostenibile </a:t>
            </a:r>
            <a:r>
              <a:rPr lang="it-IT" sz="1400" dirty="0"/>
              <a:t>(</a:t>
            </a:r>
            <a:r>
              <a:rPr lang="it-IT" sz="1600" b="1" dirty="0" err="1">
                <a:solidFill>
                  <a:srgbClr val="FF0000"/>
                </a:solidFill>
              </a:rPr>
              <a:t>SNSvS</a:t>
            </a:r>
            <a:r>
              <a:rPr lang="it-IT" sz="1400" dirty="0"/>
              <a:t>, dicembre 2017) definisce le linee direttrici delle politiche economiche, sociali e ambientali finalizzate a raggiungere gli obiettivi di sviluppo sostenibile entro il 2030. La </a:t>
            </a:r>
            <a:r>
              <a:rPr lang="it-IT" sz="1400" dirty="0" err="1"/>
              <a:t>SNSvS</a:t>
            </a:r>
            <a:r>
              <a:rPr lang="it-IT" sz="1400" dirty="0"/>
              <a:t> è strutturata:</a:t>
            </a:r>
          </a:p>
          <a:p>
            <a:pPr algn="just">
              <a:spcAft>
                <a:spcPts val="600"/>
              </a:spcAft>
            </a:pPr>
            <a:endParaRPr lang="it-IT" sz="1400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/>
              <a:t>in «</a:t>
            </a:r>
            <a:r>
              <a:rPr lang="it-IT" sz="1400" b="1" dirty="0"/>
              <a:t>cinque aree</a:t>
            </a:r>
            <a:r>
              <a:rPr lang="it-IT" sz="1400" dirty="0"/>
              <a:t>» </a:t>
            </a:r>
            <a:r>
              <a:rPr lang="it-IT" sz="1400" b="1" dirty="0">
                <a:solidFill>
                  <a:srgbClr val="FF0000"/>
                </a:solidFill>
              </a:rPr>
              <a:t>Persone; Pianeta; Prosperità; Pace; Partnership </a:t>
            </a:r>
            <a:r>
              <a:rPr lang="it-IT" sz="1400" dirty="0"/>
              <a:t>che contengono le Scelte Strategiche e Obiettivi Strategici per l’Italia e sono correlate ai Goals dell’Agenda 2030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/>
              <a:t>secondo un «</a:t>
            </a:r>
            <a:r>
              <a:rPr lang="it-IT" sz="1400" b="1" dirty="0"/>
              <a:t>sistema di vettori di sostenibilità</a:t>
            </a:r>
            <a:r>
              <a:rPr lang="it-IT" sz="1400" dirty="0"/>
              <a:t>» (I. Conoscenza comune; II. Monitoraggio e valutazione di politiche piani e progetti; III. Istituzioni, partecipazione e partenariati; IV. Educazione, sensibilizzazione, comunicazione; V. Modernizzazione della Pubblica Amministrazione e riqualificazione della spesa pubblica), definiti come «[...] ambiti di azione trasversali e leve fondamentali per avviare, guidare, gestire e monitorare l’integrazione della sostenibilità nelle politiche, nei piani e nei progetti nazionali [...]»</a:t>
            </a:r>
          </a:p>
          <a:p>
            <a:pPr algn="just">
              <a:spcAft>
                <a:spcPts val="600"/>
              </a:spcAft>
            </a:pPr>
            <a:endParaRPr lang="it-IT" sz="1400" dirty="0"/>
          </a:p>
          <a:p>
            <a:pPr algn="just">
              <a:spcAft>
                <a:spcPts val="600"/>
              </a:spcAft>
            </a:pPr>
            <a:endParaRPr lang="it-IT" sz="1400" dirty="0"/>
          </a:p>
          <a:p>
            <a:pPr algn="just">
              <a:spcAft>
                <a:spcPts val="600"/>
              </a:spcAft>
            </a:pPr>
            <a:r>
              <a:rPr lang="it-IT" sz="1400" dirty="0"/>
              <a:t>Nel 2017 il CIPE approva formalmente la </a:t>
            </a:r>
            <a:r>
              <a:rPr lang="it-IT" sz="1400" b="1" dirty="0">
                <a:solidFill>
                  <a:srgbClr val="FF0000"/>
                </a:solidFill>
              </a:rPr>
              <a:t>Strategia Nazionale per lo </a:t>
            </a:r>
          </a:p>
          <a:p>
            <a:pPr algn="just">
              <a:spcAft>
                <a:spcPts val="600"/>
              </a:spcAft>
            </a:pPr>
            <a:r>
              <a:rPr lang="it-IT" sz="1400" b="1" dirty="0">
                <a:solidFill>
                  <a:srgbClr val="FF0000"/>
                </a:solidFill>
              </a:rPr>
              <a:t>Sviluppo Sostenibile</a:t>
            </a:r>
            <a:r>
              <a:rPr lang="it-IT" sz="1400" b="1" dirty="0">
                <a:solidFill>
                  <a:srgbClr val="2E75B6"/>
                </a:solidFill>
              </a:rPr>
              <a:t> </a:t>
            </a:r>
            <a:r>
              <a:rPr lang="it-IT" sz="1400" dirty="0"/>
              <a:t>declinando in chiave nazionale gli obiettivi di </a:t>
            </a:r>
          </a:p>
          <a:p>
            <a:pPr algn="just">
              <a:spcAft>
                <a:spcPts val="600"/>
              </a:spcAft>
            </a:pPr>
            <a:r>
              <a:rPr lang="it-IT" sz="1400" dirty="0"/>
              <a:t>sviluppo sostenibile globali. </a:t>
            </a:r>
          </a:p>
          <a:p>
            <a:pPr algn="just">
              <a:spcAft>
                <a:spcPts val="600"/>
              </a:spcAft>
            </a:pPr>
            <a:endParaRPr lang="it-IT" sz="2400" dirty="0"/>
          </a:p>
          <a:p>
            <a:pPr algn="just">
              <a:spcAft>
                <a:spcPts val="600"/>
              </a:spcAft>
            </a:pPr>
            <a:endParaRPr lang="it-IT" sz="2400" dirty="0">
              <a:solidFill>
                <a:srgbClr val="2E75B6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51" y="4289196"/>
            <a:ext cx="2111245" cy="2119690"/>
          </a:xfrm>
          <a:prstGeom prst="rect">
            <a:avLst/>
          </a:prstGeom>
        </p:spPr>
      </p:pic>
      <p:sp>
        <p:nvSpPr>
          <p:cNvPr id="5" name="Rettangolo 3"/>
          <p:cNvSpPr>
            <a:spLocks noChangeArrowheads="1"/>
          </p:cNvSpPr>
          <p:nvPr/>
        </p:nvSpPr>
        <p:spPr bwMode="auto">
          <a:xfrm>
            <a:off x="0" y="1096511"/>
            <a:ext cx="9144000" cy="46166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400" b="1" dirty="0">
                <a:latin typeface="Gill Sans MT" panose="020B0502020104020203" pitchFamily="34" charset="0"/>
              </a:rPr>
              <a:t>  Il contesto:</a:t>
            </a:r>
            <a:r>
              <a:rPr lang="it-IT" altLang="it-IT" sz="1050" b="1" dirty="0">
                <a:solidFill>
                  <a:schemeClr val="bg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it-IT" altLang="it-IT" sz="2400" b="1" i="1" dirty="0">
                <a:solidFill>
                  <a:srgbClr val="FF0000"/>
                </a:solidFill>
              </a:rPr>
              <a:t>Strategia Nazionale di Sviluppo Sostenibile </a:t>
            </a:r>
            <a:r>
              <a:rPr lang="it-IT" altLang="it-IT" sz="2400" b="1" i="1" dirty="0" err="1">
                <a:solidFill>
                  <a:srgbClr val="FF0000"/>
                </a:solidFill>
              </a:rPr>
              <a:t>SNSvS</a:t>
            </a:r>
            <a:endParaRPr lang="it-IT" altLang="it-IT" sz="24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61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8691" y="1550126"/>
            <a:ext cx="86575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altLang="it-IT" dirty="0"/>
          </a:p>
          <a:p>
            <a:pPr algn="just"/>
            <a:r>
              <a:rPr lang="it-IT" altLang="it-IT" dirty="0"/>
              <a:t>Il </a:t>
            </a:r>
            <a:r>
              <a:rPr lang="it-IT" altLang="it-IT" b="1" dirty="0"/>
              <a:t>MATTM</a:t>
            </a:r>
            <a:r>
              <a:rPr lang="it-IT" altLang="it-IT" dirty="0"/>
              <a:t>, il 7 luglio 2018 ha approvato l’</a:t>
            </a:r>
            <a:r>
              <a:rPr lang="it-IT" altLang="it-IT" b="1" i="1" dirty="0">
                <a:solidFill>
                  <a:srgbClr val="FF0000"/>
                </a:solidFill>
              </a:rPr>
              <a:t>Avviso per promuovere il supporto alle strutture regionali al fine del recepimento delle linee direttrici della </a:t>
            </a:r>
            <a:r>
              <a:rPr lang="it-IT" altLang="it-IT" b="1" i="1" dirty="0" err="1">
                <a:solidFill>
                  <a:srgbClr val="FF0000"/>
                </a:solidFill>
              </a:rPr>
              <a:t>SNSvS</a:t>
            </a:r>
            <a:r>
              <a:rPr lang="it-IT" altLang="it-IT" b="1" i="1" dirty="0">
                <a:solidFill>
                  <a:srgbClr val="FF0000"/>
                </a:solidFill>
              </a:rPr>
              <a:t> nelle Strategie Regionali per lo Sviluppo Sostenibile</a:t>
            </a:r>
            <a:endParaRPr lang="it-IT" i="1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68691" y="2873829"/>
            <a:ext cx="865759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/>
              <a:t>Nel 2019, la Regione Lazio ha iniziato il processo di consultazione e scrittura della Strategia Regionale per lo Sviluppo Sostenibile del Lazio (</a:t>
            </a:r>
            <a:r>
              <a:rPr lang="it-IT" sz="1400" dirty="0" err="1"/>
              <a:t>SRSvS</a:t>
            </a:r>
            <a:r>
              <a:rPr lang="it-IT" sz="1400" dirty="0"/>
              <a:t>) che si è concluso con la pubblicazione </a:t>
            </a:r>
            <a:r>
              <a:rPr lang="it-IT" sz="1400" b="1" dirty="0">
                <a:solidFill>
                  <a:srgbClr val="FF0000"/>
                </a:solidFill>
              </a:rPr>
              <a:t>della DGR n. 17 il 30 marzo 2021 </a:t>
            </a:r>
            <a:r>
              <a:rPr lang="it-IT" sz="1400" b="1" i="1" dirty="0">
                <a:solidFill>
                  <a:srgbClr val="FF0000"/>
                </a:solidFill>
              </a:rPr>
              <a:t>Approvazione della Strategia Regionale per lo Sviluppo Sostenibile (</a:t>
            </a:r>
            <a:r>
              <a:rPr lang="it-IT" sz="1400" b="1" i="1" dirty="0" err="1">
                <a:solidFill>
                  <a:srgbClr val="FF0000"/>
                </a:solidFill>
              </a:rPr>
              <a:t>SRSvS</a:t>
            </a:r>
            <a:r>
              <a:rPr lang="it-IT" sz="1400" b="1" i="1" dirty="0">
                <a:solidFill>
                  <a:srgbClr val="FF0000"/>
                </a:solidFill>
              </a:rPr>
              <a:t>) "Lazio, regione partecipata e sostenibile </a:t>
            </a:r>
          </a:p>
          <a:p>
            <a:pPr algn="just"/>
            <a:r>
              <a:rPr lang="it-IT" sz="1400" dirty="0"/>
              <a:t>la </a:t>
            </a:r>
            <a:r>
              <a:rPr lang="it-IT" sz="1400" dirty="0" err="1"/>
              <a:t>SRSvS</a:t>
            </a:r>
            <a:r>
              <a:rPr lang="it-IT" sz="1400" dirty="0"/>
              <a:t>, approvata è il contributo del Lazio alla </a:t>
            </a:r>
            <a:r>
              <a:rPr lang="it-IT" sz="1400" dirty="0" err="1"/>
              <a:t>Atrategia</a:t>
            </a:r>
            <a:r>
              <a:rPr lang="it-IT" sz="1400" dirty="0"/>
              <a:t> Nazionale; inoltre informa la futura programmazione regionale, in coerenza con gli indirizzi comunitari e nazionali, in modo da declinare in chiave sostenibile il prossimo periodo di programmazione 2021-2027 e i vari piani settoriali regionali.</a:t>
            </a:r>
          </a:p>
          <a:p>
            <a:pPr algn="just"/>
            <a:endParaRPr lang="it-IT" sz="1400" dirty="0"/>
          </a:p>
          <a:p>
            <a:pPr algn="just"/>
            <a:r>
              <a:rPr lang="it-IT" sz="1400" dirty="0"/>
              <a:t>Il benessere del cittadino nelle sue componenti fisiche, psicologiche ed economiche è al centro della </a:t>
            </a:r>
            <a:r>
              <a:rPr lang="it-IT" sz="1400" b="1" i="1" dirty="0" err="1"/>
              <a:t>SRSvS</a:t>
            </a:r>
            <a:r>
              <a:rPr lang="it-IT" sz="1400" dirty="0"/>
              <a:t>, come peraltro di tutta la programmazione regionale, secondo un approccio complessivo ed unitario.</a:t>
            </a:r>
          </a:p>
          <a:p>
            <a:pPr algn="just"/>
            <a:r>
              <a:rPr lang="it-IT" sz="1400" dirty="0"/>
              <a:t>Lo sviluppo sostenibile è lo strumento che potrà rendere possibile la crescita di tale benessere ma, al contempo, anche la competitività del sistema produttivo, riducendo l’esposizione ai rischi socio-ambientali e, come la realtà attuale ci insegna, anche socio-sanitario. </a:t>
            </a:r>
          </a:p>
          <a:p>
            <a:pPr algn="just"/>
            <a:r>
              <a:rPr lang="it-IT" sz="1400" b="1" dirty="0">
                <a:solidFill>
                  <a:srgbClr val="FF0000"/>
                </a:solidFill>
              </a:rPr>
              <a:t>La Salute intesa come </a:t>
            </a:r>
            <a:r>
              <a:rPr lang="it-IT" sz="1400" b="1" i="1" dirty="0">
                <a:solidFill>
                  <a:srgbClr val="FF0000"/>
                </a:solidFill>
              </a:rPr>
              <a:t>“stato di completo benessere fisico, psichico e sociale e non semplice assenza di malattia</a:t>
            </a:r>
            <a:r>
              <a:rPr lang="it-IT" sz="1400" b="1" dirty="0">
                <a:solidFill>
                  <a:srgbClr val="FF0000"/>
                </a:solidFill>
              </a:rPr>
              <a:t>" </a:t>
            </a:r>
            <a:r>
              <a:rPr lang="it-IT" sz="1400" dirty="0"/>
              <a:t>(</a:t>
            </a:r>
            <a:r>
              <a:rPr lang="it-IT" sz="1400" dirty="0">
                <a:hlinkClick r:id="rId2"/>
              </a:rPr>
              <a:t>Organizzazione Mondiale della Sanità</a:t>
            </a:r>
            <a:r>
              <a:rPr lang="it-IT" sz="1400" dirty="0"/>
              <a:t> – OMS) non può prescindere dalla promozione di un modello di sviluppo sostenibile che integri le componenti ambientali, sociali ed economiche, così come propone l’Agenda 2030</a:t>
            </a:r>
            <a:r>
              <a:rPr lang="it-IT" dirty="0"/>
              <a:t>. </a:t>
            </a:r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0" y="1088461"/>
            <a:ext cx="9144000" cy="46166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400" b="1" dirty="0">
                <a:latin typeface="Gill Sans MT" panose="020B0502020104020203" pitchFamily="34" charset="0"/>
              </a:rPr>
              <a:t>  Il contesto</a:t>
            </a:r>
            <a:r>
              <a:rPr lang="it-IT" altLang="it-IT" sz="1050" b="1" dirty="0">
                <a:solidFill>
                  <a:schemeClr val="bg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it-IT" altLang="it-IT" sz="2400" b="1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: </a:t>
            </a:r>
            <a:r>
              <a:rPr lang="it-IT" altLang="it-IT" sz="1050" b="1" dirty="0">
                <a:solidFill>
                  <a:schemeClr val="bg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it-IT" altLang="it-IT" sz="2400" b="1" i="1" dirty="0">
                <a:solidFill>
                  <a:srgbClr val="FF0000"/>
                </a:solidFill>
              </a:rPr>
              <a:t>Strategia Regionale di Sviluppo Sostenibile </a:t>
            </a:r>
            <a:r>
              <a:rPr lang="it-IT" altLang="it-IT" sz="2400" b="1" i="1" dirty="0" err="1">
                <a:solidFill>
                  <a:srgbClr val="FF0000"/>
                </a:solidFill>
              </a:rPr>
              <a:t>SRSvS</a:t>
            </a:r>
            <a:r>
              <a:rPr lang="it-IT" altLang="it-IT" sz="2400" b="1" i="1" dirty="0">
                <a:solidFill>
                  <a:srgbClr val="FF0000"/>
                </a:solidFill>
              </a:rPr>
              <a:t> </a:t>
            </a:r>
            <a:endParaRPr lang="it-IT" altLang="it-IT" sz="24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351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5952" y="1629392"/>
            <a:ext cx="877793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/>
              <a:t>La Strategia è stata caratterizzata da tre elementi: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it-IT" sz="1400" dirty="0"/>
              <a:t>un importante </a:t>
            </a:r>
            <a:r>
              <a:rPr lang="it-IT" sz="1400" b="1" dirty="0"/>
              <a:t>processo di partecipazione</a:t>
            </a:r>
            <a:r>
              <a:rPr lang="it-IT" sz="1400" dirty="0"/>
              <a:t>, che ha visto il coinvolgimento delle Direzioni regionali, degli stakeholder, delle scuole, delle imprese e degli enti locali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it-IT" sz="1400" dirty="0"/>
              <a:t>un </a:t>
            </a:r>
            <a:r>
              <a:rPr lang="it-IT" sz="1400" b="1" dirty="0"/>
              <a:t>doppio livello di analisi, </a:t>
            </a:r>
            <a:r>
              <a:rPr lang="it-IT" sz="1400" dirty="0"/>
              <a:t>prevedendo sia il posizionamento del Lazio e declinazione degli obiettivi/proposte di azioni a valere sui 17 goal dell’Agenda 2030 sia un approfondimento </a:t>
            </a:r>
            <a:r>
              <a:rPr lang="it-IT" sz="1400" b="1" i="1" dirty="0">
                <a:solidFill>
                  <a:srgbClr val="FF0000"/>
                </a:solidFill>
              </a:rPr>
              <a:t>su 7 specifiche tematiche prioritarie </a:t>
            </a:r>
            <a:r>
              <a:rPr lang="it-IT" sz="1400" dirty="0"/>
              <a:t>che concorrono agli obiettivi di sostenibilità e che costituiranno parte dei caposaldi della programmazione unitaria regionale 2021-2027: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FF0000"/>
                </a:solidFill>
              </a:rPr>
              <a:t> il cambiamento climatico, con particolare attenzione alle risorse idriche e la mobilità sostenibile (dimensione ambientale); 	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FF0000"/>
                </a:solidFill>
              </a:rPr>
              <a:t>l’economia circolare e l’economia del mare (dimensione economica);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FF0000"/>
                </a:solidFill>
              </a:rPr>
              <a:t>la povertà e l’accesso allo studio (dimensione sociale);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FF0000"/>
                </a:solidFill>
              </a:rPr>
              <a:t>le città intelligenti (dimensione orizzontale alle precedenti)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it-IT" sz="1400" dirty="0"/>
              <a:t>il concorso all’approccio unitario nelle politiche di sviluppo regionale, che già nella programmazione precedente 2014-2020 aveva fatto proprie le indicazioni della Strategia Europa 2020 declinandole sulle specificità economiche, sociali e territoriali regionali, sviluppando un programma mirato a promuovere l'occupazione, l'innovazione, l'istruzione, la riduzione della povertà, la sostenibilità ambientale.</a:t>
            </a:r>
          </a:p>
          <a:p>
            <a:pPr algn="just"/>
            <a:r>
              <a:rPr lang="it-IT" sz="1400" dirty="0"/>
              <a:t>In particolare la Strategia servirà ad armonizzare gli obiettivi delle politiche regionali con: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i="1" dirty="0"/>
              <a:t>Agenda 2030 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i="1" dirty="0"/>
              <a:t>Strategia Nazionale per lo Sviluppo Sostenibile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i="1" dirty="0"/>
              <a:t>«Green Deal» Europeo</a:t>
            </a:r>
            <a:endParaRPr lang="it-IT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i="1" dirty="0"/>
              <a:t>Piano per la ripresa e la resilienza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i="1" dirty="0"/>
              <a:t>Programmazione regionale unitaria 2021-2027 </a:t>
            </a:r>
            <a:r>
              <a:rPr lang="it-IT" sz="1400" dirty="0"/>
              <a:t>(che sarà finanziata con i fondi FESR, FSE+, FEASR, FSC, etc.)</a:t>
            </a:r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0" y="1088461"/>
            <a:ext cx="9144000" cy="46166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400" b="1" dirty="0">
                <a:latin typeface="Gill Sans MT" panose="020B0502020104020203" pitchFamily="34" charset="0"/>
              </a:rPr>
              <a:t>  Il contesto:</a:t>
            </a:r>
            <a:r>
              <a:rPr lang="it-IT" altLang="it-IT" sz="1050" b="1" dirty="0">
                <a:solidFill>
                  <a:schemeClr val="bg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  </a:t>
            </a:r>
            <a:r>
              <a:rPr lang="it-IT" altLang="it-IT" sz="2400" b="1" i="1" dirty="0">
                <a:solidFill>
                  <a:srgbClr val="FF0000"/>
                </a:solidFill>
              </a:rPr>
              <a:t>Strategia Regionale di Sviluppo Sostenibile </a:t>
            </a:r>
            <a:r>
              <a:rPr lang="it-IT" altLang="it-IT" sz="2400" b="1" i="1" dirty="0" err="1">
                <a:solidFill>
                  <a:srgbClr val="FF0000"/>
                </a:solidFill>
              </a:rPr>
              <a:t>SRSvS</a:t>
            </a:r>
            <a:r>
              <a:rPr lang="it-IT" altLang="it-IT" sz="2400" b="1" i="1" dirty="0">
                <a:solidFill>
                  <a:srgbClr val="FF0000"/>
                </a:solidFill>
              </a:rPr>
              <a:t> </a:t>
            </a:r>
            <a:endParaRPr lang="it-IT" altLang="it-IT" sz="24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578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o 20"/>
          <p:cNvGrpSpPr/>
          <p:nvPr/>
        </p:nvGrpSpPr>
        <p:grpSpPr>
          <a:xfrm>
            <a:off x="1533078" y="1774568"/>
            <a:ext cx="6058674" cy="4310743"/>
            <a:chOff x="1060173" y="781832"/>
            <a:chExt cx="7023653" cy="4968127"/>
          </a:xfrm>
        </p:grpSpPr>
        <p:grpSp>
          <p:nvGrpSpPr>
            <p:cNvPr id="10" name="Gruppo 9"/>
            <p:cNvGrpSpPr/>
            <p:nvPr/>
          </p:nvGrpSpPr>
          <p:grpSpPr>
            <a:xfrm>
              <a:off x="1060173" y="781832"/>
              <a:ext cx="7023653" cy="4968127"/>
              <a:chOff x="1523999" y="1286785"/>
              <a:chExt cx="6096000" cy="4311959"/>
            </a:xfrm>
            <a:noFill/>
          </p:grpSpPr>
          <p:sp>
            <p:nvSpPr>
              <p:cNvPr id="7" name="Ovale 6"/>
              <p:cNvSpPr/>
              <p:nvPr/>
            </p:nvSpPr>
            <p:spPr>
              <a:xfrm>
                <a:off x="2416020" y="1286785"/>
                <a:ext cx="4311959" cy="4311959"/>
              </a:xfrm>
              <a:prstGeom prst="ellipse">
                <a:avLst/>
              </a:prstGeom>
              <a:solidFill>
                <a:srgbClr val="E2E2E2"/>
              </a:solidFill>
              <a:ln w="38100" cap="flat">
                <a:solidFill>
                  <a:schemeClr val="bg1">
                    <a:lumMod val="65000"/>
                  </a:schemeClr>
                </a:solidFill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aphicFrame>
            <p:nvGraphicFramePr>
              <p:cNvPr id="6" name="Diagramma 5"/>
              <p:cNvGraphicFramePr/>
              <p:nvPr/>
            </p:nvGraphicFramePr>
            <p:xfrm>
              <a:off x="1523999" y="1423612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p:grpSp>
        <p:grpSp>
          <p:nvGrpSpPr>
            <p:cNvPr id="20" name="Gruppo 19"/>
            <p:cNvGrpSpPr/>
            <p:nvPr/>
          </p:nvGrpSpPr>
          <p:grpSpPr>
            <a:xfrm>
              <a:off x="2394231" y="1056597"/>
              <a:ext cx="4355085" cy="4534095"/>
              <a:chOff x="9179830" y="248605"/>
              <a:chExt cx="4355085" cy="4534095"/>
            </a:xfrm>
          </p:grpSpPr>
          <p:sp>
            <p:nvSpPr>
              <p:cNvPr id="8" name="CasellaDiTesto 7"/>
              <p:cNvSpPr txBox="1"/>
              <p:nvPr/>
            </p:nvSpPr>
            <p:spPr>
              <a:xfrm rot="1251534">
                <a:off x="9179830" y="248605"/>
                <a:ext cx="3996000" cy="3996000"/>
              </a:xfrm>
              <a:prstGeom prst="rect">
                <a:avLst/>
              </a:prstGeom>
              <a:noFill/>
            </p:spPr>
            <p:txBody>
              <a:bodyPr spcFirstLastPara="1" wrap="square" numCol="1" rtlCol="0">
                <a:prstTxWarp prst="textArchUp">
                  <a:avLst/>
                </a:prstTxWarp>
                <a:spAutoFit/>
              </a:bodyPr>
              <a:lstStyle>
                <a:defPPr>
                  <a:defRPr lang="en-US"/>
                </a:defPPr>
                <a:lvl1pPr>
                  <a:defRPr sz="1400" b="1"/>
                </a:lvl1pPr>
              </a:lstStyle>
              <a:p>
                <a:r>
                  <a:rPr lang="it-IT" sz="1800" dirty="0">
                    <a:solidFill>
                      <a:srgbClr val="4B8687"/>
                    </a:solidFill>
                  </a:rPr>
                  <a:t>Dimensione ambientale</a:t>
                </a:r>
              </a:p>
            </p:txBody>
          </p:sp>
          <p:sp>
            <p:nvSpPr>
              <p:cNvPr id="18" name="CasellaDiTesto 17"/>
              <p:cNvSpPr txBox="1"/>
              <p:nvPr/>
            </p:nvSpPr>
            <p:spPr>
              <a:xfrm rot="17611646">
                <a:off x="9347351" y="786700"/>
                <a:ext cx="3996000" cy="3996000"/>
              </a:xfrm>
              <a:prstGeom prst="rect">
                <a:avLst/>
              </a:prstGeom>
              <a:noFill/>
            </p:spPr>
            <p:txBody>
              <a:bodyPr spcFirstLastPara="1" wrap="square" numCol="1" rtlCol="0">
                <a:prstTxWarp prst="textArchDown">
                  <a:avLst/>
                </a:prstTxWarp>
                <a:spAutoFit/>
              </a:bodyPr>
              <a:lstStyle>
                <a:defPPr>
                  <a:defRPr lang="en-US"/>
                </a:defPPr>
                <a:lvl1pPr>
                  <a:defRPr sz="1400" b="1"/>
                </a:lvl1pPr>
              </a:lstStyle>
              <a:p>
                <a:r>
                  <a:rPr lang="it-IT" sz="1800" dirty="0">
                    <a:solidFill>
                      <a:srgbClr val="2F5597"/>
                    </a:solidFill>
                  </a:rPr>
                  <a:t>Dimensione sociale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 rot="6366799">
                <a:off x="9538915" y="270889"/>
                <a:ext cx="3996000" cy="39960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r>
                  <a:rPr lang="it-IT" b="1" dirty="0">
                    <a:solidFill>
                      <a:srgbClr val="949152"/>
                    </a:solidFill>
                  </a:rPr>
                  <a:t>Dimensione economica</a:t>
                </a:r>
              </a:p>
            </p:txBody>
          </p:sp>
        </p:grpSp>
        <p:sp>
          <p:nvSpPr>
            <p:cNvPr id="16" name="CasellaDiTesto 15"/>
            <p:cNvSpPr txBox="1"/>
            <p:nvPr/>
          </p:nvSpPr>
          <p:spPr>
            <a:xfrm>
              <a:off x="3064817" y="2255616"/>
              <a:ext cx="1189070" cy="484351"/>
            </a:xfrm>
            <a:prstGeom prst="roundRect">
              <a:avLst/>
            </a:prstGeom>
            <a:solidFill>
              <a:srgbClr val="FFFFFF">
                <a:alpha val="40000"/>
              </a:srgbClr>
            </a:solidFill>
          </p:spPr>
          <p:txBody>
            <a:bodyPr wrap="square" lIns="36000" rIns="36000" rtlCol="0">
              <a:spAutoFit/>
            </a:bodyPr>
            <a:lstStyle>
              <a:defPPr>
                <a:defRPr lang="en-US"/>
              </a:defPPr>
              <a:lvl1pPr algn="ctr">
                <a:defRPr sz="1200"/>
              </a:lvl1pPr>
            </a:lstStyle>
            <a:p>
              <a:r>
                <a:rPr lang="it-IT" dirty="0"/>
                <a:t>RISORSE IDRICHE E ADATTAMENTO</a:t>
              </a: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2775466" y="2903641"/>
              <a:ext cx="1105281" cy="510778"/>
            </a:xfrm>
            <a:prstGeom prst="roundRect">
              <a:avLst/>
            </a:prstGeom>
            <a:solidFill>
              <a:srgbClr val="FFFFFF">
                <a:alpha val="40000"/>
              </a:srgbClr>
            </a:solidFill>
          </p:spPr>
          <p:txBody>
            <a:bodyPr wrap="square" lIns="36000" rIns="36000" rtlCol="0">
              <a:spAutoFit/>
            </a:bodyPr>
            <a:lstStyle>
              <a:defPPr>
                <a:defRPr lang="en-US"/>
              </a:defPPr>
              <a:lvl1pPr algn="ctr">
                <a:defRPr sz="1200"/>
              </a:lvl1pPr>
            </a:lstStyle>
            <a:p>
              <a:r>
                <a:rPr lang="it-IT" dirty="0"/>
                <a:t>MOBILITÀ SOSTENIBILE</a:t>
              </a:r>
            </a:p>
          </p:txBody>
        </p:sp>
        <p:sp>
          <p:nvSpPr>
            <p:cNvPr id="23" name="CasellaDiTesto 15"/>
            <p:cNvSpPr txBox="1"/>
            <p:nvPr/>
          </p:nvSpPr>
          <p:spPr>
            <a:xfrm>
              <a:off x="3999737" y="1585126"/>
              <a:ext cx="1156349" cy="510778"/>
            </a:xfrm>
            <a:prstGeom prst="roundRect">
              <a:avLst/>
            </a:prstGeom>
            <a:solidFill>
              <a:srgbClr val="FFFFFF">
                <a:alpha val="40000"/>
              </a:srgbClr>
            </a:solidFill>
          </p:spPr>
          <p:txBody>
            <a:bodyPr wrap="square" lIns="36000" rIns="3600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200" dirty="0"/>
                <a:t>ECONOMIA DEL MARE</a:t>
              </a:r>
            </a:p>
          </p:txBody>
        </p:sp>
        <p:sp>
          <p:nvSpPr>
            <p:cNvPr id="24" name="CasellaDiTesto 15"/>
            <p:cNvSpPr txBox="1"/>
            <p:nvPr/>
          </p:nvSpPr>
          <p:spPr>
            <a:xfrm>
              <a:off x="4995007" y="2360288"/>
              <a:ext cx="1156349" cy="510778"/>
            </a:xfrm>
            <a:prstGeom prst="roundRect">
              <a:avLst/>
            </a:prstGeom>
            <a:solidFill>
              <a:srgbClr val="FFFFFF">
                <a:alpha val="40000"/>
              </a:srgbClr>
            </a:solidFill>
          </p:spPr>
          <p:txBody>
            <a:bodyPr wrap="square" lIns="36000" rIns="3600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200" dirty="0"/>
                <a:t>ECONOMIA CIRCOLARE</a:t>
              </a:r>
            </a:p>
          </p:txBody>
        </p:sp>
        <p:sp>
          <p:nvSpPr>
            <p:cNvPr id="25" name="CasellaDiTesto 15"/>
            <p:cNvSpPr txBox="1"/>
            <p:nvPr/>
          </p:nvSpPr>
          <p:spPr>
            <a:xfrm>
              <a:off x="3997006" y="3902079"/>
              <a:ext cx="1156349" cy="306467"/>
            </a:xfrm>
            <a:prstGeom prst="roundRect">
              <a:avLst/>
            </a:prstGeom>
            <a:solidFill>
              <a:srgbClr val="FFFFFF">
                <a:alpha val="40000"/>
              </a:srgbClr>
            </a:solidFill>
            <a:ln w="28575">
              <a:noFill/>
            </a:ln>
          </p:spPr>
          <p:txBody>
            <a:bodyPr wrap="square" lIns="36000" rIns="3600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200" dirty="0"/>
                <a:t>POVERTÀ</a:t>
              </a:r>
            </a:p>
          </p:txBody>
        </p:sp>
        <p:sp>
          <p:nvSpPr>
            <p:cNvPr id="26" name="CasellaDiTesto 15"/>
            <p:cNvSpPr txBox="1"/>
            <p:nvPr/>
          </p:nvSpPr>
          <p:spPr>
            <a:xfrm>
              <a:off x="3997005" y="4419077"/>
              <a:ext cx="1156349" cy="510778"/>
            </a:xfrm>
            <a:prstGeom prst="round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wrap="square" lIns="36000" rIns="3600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200" dirty="0"/>
                <a:t>ACCESSO ALLO STUDIO</a:t>
              </a:r>
            </a:p>
          </p:txBody>
        </p:sp>
        <p:sp>
          <p:nvSpPr>
            <p:cNvPr id="17" name="Ovale 16"/>
            <p:cNvSpPr/>
            <p:nvPr/>
          </p:nvSpPr>
          <p:spPr>
            <a:xfrm>
              <a:off x="4253887" y="2957618"/>
              <a:ext cx="648000" cy="648000"/>
            </a:xfrm>
            <a:prstGeom prst="ellipse">
              <a:avLst/>
            </a:prstGeom>
            <a:solidFill>
              <a:srgbClr val="E2E2E2"/>
            </a:solidFill>
            <a:ln>
              <a:solidFill>
                <a:srgbClr val="E2E2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Ovale 31"/>
            <p:cNvSpPr/>
            <p:nvPr/>
          </p:nvSpPr>
          <p:spPr>
            <a:xfrm>
              <a:off x="4108506" y="2824356"/>
              <a:ext cx="936000" cy="936000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CasellaDiTesto 15"/>
            <p:cNvSpPr txBox="1"/>
            <p:nvPr/>
          </p:nvSpPr>
          <p:spPr>
            <a:xfrm>
              <a:off x="3944549" y="2957999"/>
              <a:ext cx="1255076" cy="621585"/>
            </a:xfrm>
            <a:prstGeom prst="ellipse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200" dirty="0"/>
                <a:t>CITTÀ INTELLIGENTI</a:t>
              </a:r>
            </a:p>
          </p:txBody>
        </p: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078" y="2072845"/>
            <a:ext cx="1205773" cy="67613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905" y="4286110"/>
            <a:ext cx="1037847" cy="106132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512" y="2292449"/>
            <a:ext cx="893850" cy="913059"/>
          </a:xfrm>
          <a:prstGeom prst="rect">
            <a:avLst/>
          </a:prstGeom>
        </p:spPr>
      </p:pic>
      <p:sp>
        <p:nvSpPr>
          <p:cNvPr id="27" name="Rettangolo 26"/>
          <p:cNvSpPr/>
          <p:nvPr/>
        </p:nvSpPr>
        <p:spPr>
          <a:xfrm>
            <a:off x="1472938" y="5710607"/>
            <a:ext cx="7750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it-IT" sz="3200" b="1" dirty="0">
              <a:solidFill>
                <a:srgbClr val="002641"/>
              </a:solidFill>
              <a:ea typeface="Adobe Fan Heiti Std B" panose="020B0700000000000000" pitchFamily="34" charset="-128"/>
            </a:endParaRPr>
          </a:p>
        </p:txBody>
      </p:sp>
      <p:pic>
        <p:nvPicPr>
          <p:cNvPr id="28" name="Immagine 3" descr="A4_vert-orizz.ai">
            <a:extLst>
              <a:ext uri="{FF2B5EF4-FFF2-40B4-BE49-F238E27FC236}">
                <a16:creationId xmlns="" xmlns:a16="http://schemas.microsoft.com/office/drawing/2014/main" id="{22404831-7261-4451-9FB9-228DE049BA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5"/>
          <a:stretch>
            <a:fillRect/>
          </a:stretch>
        </p:blipFill>
        <p:spPr bwMode="auto">
          <a:xfrm>
            <a:off x="0" y="-257531"/>
            <a:ext cx="9151938" cy="118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ttangolo 28">
            <a:extLst>
              <a:ext uri="{FF2B5EF4-FFF2-40B4-BE49-F238E27FC236}">
                <a16:creationId xmlns="" xmlns:a16="http://schemas.microsoft.com/office/drawing/2014/main" id="{C6F5FFB8-7FF1-4315-847E-2541BDA8E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150" y="1004005"/>
            <a:ext cx="9144000" cy="338554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1600" b="1" dirty="0">
                <a:latin typeface="Gill Sans MT" panose="020B0502020104020203" pitchFamily="34" charset="0"/>
              </a:rPr>
              <a:t>  Individuazione dei punti qualificanti della Strategia: </a:t>
            </a:r>
            <a:r>
              <a:rPr lang="it-IT" altLang="it-IT" sz="1600" b="1" dirty="0">
                <a:solidFill>
                  <a:srgbClr val="FF0000"/>
                </a:solidFill>
                <a:latin typeface="Gill Sans MT" panose="020B0502020104020203" pitchFamily="34" charset="0"/>
              </a:rPr>
              <a:t>7 tematiche di interesse prioritario</a:t>
            </a:r>
          </a:p>
        </p:txBody>
      </p:sp>
    </p:spTree>
    <p:extLst>
      <p:ext uri="{BB962C8B-B14F-4D97-AF65-F5344CB8AC3E}">
        <p14:creationId xmlns:p14="http://schemas.microsoft.com/office/powerpoint/2010/main" val="3833198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magine 44"/>
          <p:cNvPicPr>
            <a:picLocks noChangeAspect="1"/>
          </p:cNvPicPr>
          <p:nvPr/>
        </p:nvPicPr>
        <p:blipFill rotWithShape="1">
          <a:blip r:embed="rId3"/>
          <a:srcRect l="27118" t="34085" r="70007" b="58680"/>
          <a:stretch/>
        </p:blipFill>
        <p:spPr>
          <a:xfrm rot="3431554">
            <a:off x="3102142" y="3968800"/>
            <a:ext cx="1384333" cy="97997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19230" y="3132122"/>
            <a:ext cx="1308380" cy="510909"/>
          </a:xfrm>
          <a:prstGeom prst="rect">
            <a:avLst/>
          </a:prstGeom>
          <a:noFill/>
        </p:spPr>
        <p:txBody>
          <a:bodyPr spcFirstLastPara="1" wrap="square" numCol="1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4B8687"/>
                </a:solidFill>
              </a:defRPr>
            </a:lvl1pPr>
          </a:lstStyle>
          <a:p>
            <a:pPr algn="ctr">
              <a:lnSpc>
                <a:spcPct val="85000"/>
              </a:lnSpc>
            </a:pPr>
            <a:r>
              <a:rPr lang="it-IT" sz="1600" dirty="0">
                <a:solidFill>
                  <a:srgbClr val="949159"/>
                </a:solidFill>
              </a:rPr>
              <a:t>Dimensione economica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95" y="2248124"/>
            <a:ext cx="893850" cy="91305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D5FB7640-59B0-6342-918B-423B41DCDB3F}"/>
              </a:ext>
            </a:extLst>
          </p:cNvPr>
          <p:cNvSpPr txBox="1"/>
          <p:nvPr/>
        </p:nvSpPr>
        <p:spPr>
          <a:xfrm>
            <a:off x="1505644" y="2267482"/>
            <a:ext cx="731186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/>
              <a:t>Il mondo sta degenerando. Molte risorse naturali non sono infinite e il modello “usa e getta” non è più sostenibile sotto il profilo ambientale ed economico. </a:t>
            </a:r>
            <a:r>
              <a:rPr lang="it-IT" sz="2200" b="1" dirty="0">
                <a:solidFill>
                  <a:srgbClr val="FF0000"/>
                </a:solidFill>
              </a:rPr>
              <a:t>Il modello di crescita basato su un’ECONOMIA LINEARE</a:t>
            </a:r>
            <a:r>
              <a:rPr lang="it-IT" sz="2200" dirty="0">
                <a:solidFill>
                  <a:srgbClr val="FF0000"/>
                </a:solidFill>
              </a:rPr>
              <a:t> </a:t>
            </a:r>
            <a:r>
              <a:rPr lang="it-IT" sz="2200" dirty="0"/>
              <a:t>seguito nel passato </a:t>
            </a:r>
            <a:r>
              <a:rPr lang="it-IT" sz="2200" b="1" dirty="0">
                <a:solidFill>
                  <a:srgbClr val="FF0000"/>
                </a:solidFill>
              </a:rPr>
              <a:t>non è più adatto </a:t>
            </a:r>
            <a:r>
              <a:rPr lang="it-IT" sz="2200" dirty="0"/>
              <a:t>alle esigenze della società moderna.</a:t>
            </a:r>
          </a:p>
        </p:txBody>
      </p:sp>
      <p:grpSp>
        <p:nvGrpSpPr>
          <p:cNvPr id="31" name="Gruppo 30"/>
          <p:cNvGrpSpPr/>
          <p:nvPr/>
        </p:nvGrpSpPr>
        <p:grpSpPr>
          <a:xfrm>
            <a:off x="1" y="4458789"/>
            <a:ext cx="9018658" cy="1741714"/>
            <a:chOff x="196839" y="3657599"/>
            <a:chExt cx="8914394" cy="1729037"/>
          </a:xfrm>
        </p:grpSpPr>
        <p:pic>
          <p:nvPicPr>
            <p:cNvPr id="46" name="Immagine 45"/>
            <p:cNvPicPr>
              <a:picLocks noChangeAspect="1"/>
            </p:cNvPicPr>
            <p:nvPr/>
          </p:nvPicPr>
          <p:blipFill rotWithShape="1">
            <a:blip r:embed="rId3"/>
            <a:srcRect l="34996" t="34829" r="63432" b="55245"/>
            <a:stretch/>
          </p:blipFill>
          <p:spPr>
            <a:xfrm rot="17710368">
              <a:off x="4942512" y="3799732"/>
              <a:ext cx="645488" cy="1146423"/>
            </a:xfrm>
            <a:prstGeom prst="rect">
              <a:avLst/>
            </a:prstGeom>
          </p:spPr>
        </p:pic>
        <p:grpSp>
          <p:nvGrpSpPr>
            <p:cNvPr id="28" name="Gruppo 27"/>
            <p:cNvGrpSpPr/>
            <p:nvPr/>
          </p:nvGrpSpPr>
          <p:grpSpPr>
            <a:xfrm>
              <a:off x="196839" y="4297107"/>
              <a:ext cx="8914394" cy="1089529"/>
              <a:chOff x="196839" y="4297107"/>
              <a:chExt cx="8914394" cy="1089529"/>
            </a:xfrm>
          </p:grpSpPr>
          <p:sp>
            <p:nvSpPr>
              <p:cNvPr id="17" name="Gallone 16"/>
              <p:cNvSpPr/>
              <p:nvPr/>
            </p:nvSpPr>
            <p:spPr>
              <a:xfrm>
                <a:off x="963451" y="4483669"/>
                <a:ext cx="2149786" cy="719555"/>
              </a:xfrm>
              <a:prstGeom prst="chevron">
                <a:avLst/>
              </a:prstGeom>
              <a:solidFill>
                <a:srgbClr val="E3ECAA"/>
              </a:solidFill>
              <a:ln>
                <a:solidFill>
                  <a:srgbClr val="E3EC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82563" algn="ctr"/>
                <a:r>
                  <a:rPr lang="it-IT" dirty="0">
                    <a:solidFill>
                      <a:srgbClr val="B1B97D"/>
                    </a:solidFill>
                  </a:rPr>
                  <a:t>Materia prima </a:t>
                </a:r>
              </a:p>
            </p:txBody>
          </p:sp>
          <p:sp>
            <p:nvSpPr>
              <p:cNvPr id="19" name="Gallone 18"/>
              <p:cNvSpPr/>
              <p:nvPr/>
            </p:nvSpPr>
            <p:spPr>
              <a:xfrm>
                <a:off x="2857566" y="4483670"/>
                <a:ext cx="2158941" cy="719554"/>
              </a:xfrm>
              <a:prstGeom prst="chevron">
                <a:avLst/>
              </a:prstGeom>
              <a:solidFill>
                <a:srgbClr val="1B9DD9"/>
              </a:solidFill>
              <a:ln>
                <a:solidFill>
                  <a:srgbClr val="1B9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2075" algn="ctr"/>
                <a:r>
                  <a:rPr lang="it-IT" dirty="0">
                    <a:solidFill>
                      <a:schemeClr val="bg1"/>
                    </a:solidFill>
                  </a:rPr>
                  <a:t>Produzione</a:t>
                </a:r>
              </a:p>
            </p:txBody>
          </p:sp>
          <p:sp>
            <p:nvSpPr>
              <p:cNvPr id="20" name="Gallone 19"/>
              <p:cNvSpPr/>
              <p:nvPr/>
            </p:nvSpPr>
            <p:spPr>
              <a:xfrm>
                <a:off x="4764760" y="4483670"/>
                <a:ext cx="1447609" cy="719554"/>
              </a:xfrm>
              <a:prstGeom prst="chevron">
                <a:avLst/>
              </a:prstGeom>
              <a:solidFill>
                <a:srgbClr val="47BDE6"/>
              </a:solidFill>
              <a:ln>
                <a:solidFill>
                  <a:srgbClr val="47BD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2075" algn="ctr"/>
                <a:r>
                  <a:rPr lang="it-IT" dirty="0">
                    <a:solidFill>
                      <a:schemeClr val="bg1"/>
                    </a:solidFill>
                  </a:rPr>
                  <a:t>Uso</a:t>
                </a:r>
              </a:p>
            </p:txBody>
          </p:sp>
          <p:sp>
            <p:nvSpPr>
              <p:cNvPr id="21" name="Gallone 20"/>
              <p:cNvSpPr/>
              <p:nvPr/>
            </p:nvSpPr>
            <p:spPr>
              <a:xfrm>
                <a:off x="5944762" y="4483669"/>
                <a:ext cx="1726648" cy="719555"/>
              </a:xfrm>
              <a:prstGeom prst="chevron">
                <a:avLst/>
              </a:prstGeom>
              <a:solidFill>
                <a:srgbClr val="CDCDCD"/>
              </a:solidFill>
              <a:ln>
                <a:solidFill>
                  <a:srgbClr val="CD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2075" algn="ctr"/>
                <a:r>
                  <a:rPr lang="it-IT" dirty="0">
                    <a:solidFill>
                      <a:schemeClr val="bg1"/>
                    </a:solidFill>
                  </a:rPr>
                  <a:t>Rifiuto</a:t>
                </a:r>
              </a:p>
            </p:txBody>
          </p:sp>
          <p:sp>
            <p:nvSpPr>
              <p:cNvPr id="22" name="CasellaDiTesto 21"/>
              <p:cNvSpPr txBox="1"/>
              <p:nvPr/>
            </p:nvSpPr>
            <p:spPr>
              <a:xfrm>
                <a:off x="196839" y="4546407"/>
                <a:ext cx="1058092" cy="59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it-IT" b="1" dirty="0">
                    <a:solidFill>
                      <a:srgbClr val="B1B97D"/>
                    </a:solidFill>
                  </a:rPr>
                  <a:t>Risorse infinite</a:t>
                </a:r>
              </a:p>
            </p:txBody>
          </p:sp>
          <p:sp>
            <p:nvSpPr>
              <p:cNvPr id="23" name="CasellaDiTesto 22"/>
              <p:cNvSpPr txBox="1"/>
              <p:nvPr/>
            </p:nvSpPr>
            <p:spPr>
              <a:xfrm>
                <a:off x="7671410" y="4297107"/>
                <a:ext cx="1439823" cy="1089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it-IT" b="1" dirty="0">
                    <a:solidFill>
                      <a:srgbClr val="7F8080"/>
                    </a:solidFill>
                  </a:rPr>
                  <a:t>Infinita capacità rigenerativa della Terra</a:t>
                </a:r>
              </a:p>
            </p:txBody>
          </p:sp>
        </p:grpSp>
        <p:pic>
          <p:nvPicPr>
            <p:cNvPr id="41" name="Immagine 40"/>
            <p:cNvPicPr>
              <a:picLocks noChangeAspect="1"/>
            </p:cNvPicPr>
            <p:nvPr/>
          </p:nvPicPr>
          <p:blipFill rotWithShape="1">
            <a:blip r:embed="rId3"/>
            <a:srcRect l="27635" t="63745" r="69268" b="29016"/>
            <a:stretch/>
          </p:blipFill>
          <p:spPr>
            <a:xfrm>
              <a:off x="1561041" y="3777521"/>
              <a:ext cx="1049312" cy="689826"/>
            </a:xfrm>
            <a:prstGeom prst="rect">
              <a:avLst/>
            </a:prstGeom>
          </p:spPr>
        </p:pic>
        <p:pic>
          <p:nvPicPr>
            <p:cNvPr id="42" name="Immagine 41"/>
            <p:cNvPicPr>
              <a:picLocks noChangeAspect="1"/>
            </p:cNvPicPr>
            <p:nvPr/>
          </p:nvPicPr>
          <p:blipFill rotWithShape="1">
            <a:blip r:embed="rId3"/>
            <a:srcRect l="35667" t="65872" r="63006" b="29566"/>
            <a:stretch/>
          </p:blipFill>
          <p:spPr>
            <a:xfrm>
              <a:off x="6583233" y="3997782"/>
              <a:ext cx="449705" cy="434715"/>
            </a:xfrm>
            <a:prstGeom prst="rect">
              <a:avLst/>
            </a:prstGeom>
          </p:spPr>
        </p:pic>
        <p:sp>
          <p:nvSpPr>
            <p:cNvPr id="30" name="Figura a mano libera 29"/>
            <p:cNvSpPr/>
            <p:nvPr/>
          </p:nvSpPr>
          <p:spPr>
            <a:xfrm>
              <a:off x="2083632" y="3657599"/>
              <a:ext cx="539646" cy="359764"/>
            </a:xfrm>
            <a:custGeom>
              <a:avLst/>
              <a:gdLst>
                <a:gd name="connsiteX0" fmla="*/ 0 w 539646"/>
                <a:gd name="connsiteY0" fmla="*/ 0 h 359764"/>
                <a:gd name="connsiteX1" fmla="*/ 29981 w 539646"/>
                <a:gd name="connsiteY1" fmla="*/ 179882 h 359764"/>
                <a:gd name="connsiteX2" fmla="*/ 314794 w 539646"/>
                <a:gd name="connsiteY2" fmla="*/ 359764 h 359764"/>
                <a:gd name="connsiteX3" fmla="*/ 539646 w 539646"/>
                <a:gd name="connsiteY3" fmla="*/ 0 h 359764"/>
                <a:gd name="connsiteX4" fmla="*/ 0 w 539646"/>
                <a:gd name="connsiteY4" fmla="*/ 0 h 35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646" h="359764">
                  <a:moveTo>
                    <a:pt x="0" y="0"/>
                  </a:moveTo>
                  <a:lnTo>
                    <a:pt x="29981" y="179882"/>
                  </a:lnTo>
                  <a:lnTo>
                    <a:pt x="314794" y="359764"/>
                  </a:lnTo>
                  <a:lnTo>
                    <a:pt x="5396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4" name="Rettangolo 23">
            <a:extLst>
              <a:ext uri="{FF2B5EF4-FFF2-40B4-BE49-F238E27FC236}">
                <a16:creationId xmlns="" xmlns:a16="http://schemas.microsoft.com/office/drawing/2014/main" id="{13074B6D-3FAA-4210-A7F6-23A22DCC4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150" y="1004005"/>
            <a:ext cx="9144000" cy="46166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400" b="1" dirty="0">
                <a:latin typeface="Gill Sans MT" panose="020B0502020104020203" pitchFamily="34" charset="0"/>
              </a:rPr>
              <a:t>  Il problema: </a:t>
            </a:r>
            <a:r>
              <a:rPr lang="it-IT" altLang="it-IT" sz="24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scarsità di risorse</a:t>
            </a:r>
          </a:p>
        </p:txBody>
      </p:sp>
    </p:spTree>
    <p:extLst>
      <p:ext uri="{BB962C8B-B14F-4D97-AF65-F5344CB8AC3E}">
        <p14:creationId xmlns:p14="http://schemas.microsoft.com/office/powerpoint/2010/main" val="2477139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D55E44C5-6DD0-174C-B642-FA63DDA5B4C7}"/>
              </a:ext>
            </a:extLst>
          </p:cNvPr>
          <p:cNvSpPr/>
          <p:nvPr/>
        </p:nvSpPr>
        <p:spPr>
          <a:xfrm>
            <a:off x="119894" y="3039170"/>
            <a:ext cx="2280608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</a:pPr>
            <a:r>
              <a:rPr lang="it-IT" sz="1600" dirty="0"/>
              <a:t>In UE, ogni anno 8 miliardi di tonnellate di materiali vengono trasformati in energia o prodotti. Dei </a:t>
            </a:r>
            <a:r>
              <a:rPr lang="it-IT" sz="1600" b="1" dirty="0">
                <a:solidFill>
                  <a:srgbClr val="FF0000"/>
                </a:solidFill>
              </a:rPr>
              <a:t>2,2 miliardi di tonnellate di rifiuti generati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/>
              <a:t>solo 0,6 miliardi di tonnellate vi rientrano come materiali riciclati. I restanti 1,5 miliardi di tonnellate diventano </a:t>
            </a:r>
            <a:r>
              <a:rPr lang="it-IT" sz="1600" b="1" dirty="0"/>
              <a:t>rifiuti</a:t>
            </a:r>
            <a:r>
              <a:rPr lang="it-IT" sz="1600" dirty="0"/>
              <a:t>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94" y="1575135"/>
            <a:ext cx="893850" cy="91305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9443519" y="3823802"/>
            <a:ext cx="1914726" cy="88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it-IT" i="1" dirty="0">
                <a:solidFill>
                  <a:srgbClr val="002641"/>
                </a:solidFill>
              </a:rPr>
              <a:t>Flussi dei materiali nell'economia (UE-28, 2014)</a:t>
            </a:r>
          </a:p>
        </p:txBody>
      </p:sp>
      <p:sp>
        <p:nvSpPr>
          <p:cNvPr id="8" name="Rettangolo 7"/>
          <p:cNvSpPr/>
          <p:nvPr/>
        </p:nvSpPr>
        <p:spPr>
          <a:xfrm>
            <a:off x="136863" y="5918001"/>
            <a:ext cx="22031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i="1" dirty="0"/>
              <a:t>UE (2018). Quadro di monitoraggio per l'economia circolare, COM(2018) 29 (</a:t>
            </a:r>
            <a:r>
              <a:rPr lang="it-IT" sz="1050" i="1" dirty="0">
                <a:hlinkClick r:id="rId4"/>
              </a:rPr>
              <a:t>https://bit.ly/3aC2YH5</a:t>
            </a:r>
            <a:r>
              <a:rPr lang="it-IT" sz="1050" i="1" dirty="0"/>
              <a:t>). </a:t>
            </a:r>
          </a:p>
          <a:p>
            <a:endParaRPr lang="it-IT" sz="1050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6008" y="2501550"/>
            <a:ext cx="1308380" cy="510909"/>
          </a:xfrm>
          <a:prstGeom prst="rect">
            <a:avLst/>
          </a:prstGeom>
          <a:noFill/>
        </p:spPr>
        <p:txBody>
          <a:bodyPr spcFirstLastPara="1" wrap="square" numCol="1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4B8687"/>
                </a:solidFill>
              </a:defRPr>
            </a:lvl1pPr>
          </a:lstStyle>
          <a:p>
            <a:pPr algn="ctr">
              <a:lnSpc>
                <a:spcPct val="85000"/>
              </a:lnSpc>
            </a:pPr>
            <a:r>
              <a:rPr lang="it-IT" sz="1600" dirty="0">
                <a:solidFill>
                  <a:srgbClr val="949159"/>
                </a:solidFill>
              </a:rPr>
              <a:t>Dimensione economica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2507794" y="1927361"/>
            <a:ext cx="6567320" cy="4345342"/>
            <a:chOff x="2731629" y="1044495"/>
            <a:chExt cx="6294631" cy="4920641"/>
          </a:xfrm>
        </p:grpSpPr>
        <p:pic>
          <p:nvPicPr>
            <p:cNvPr id="2050" name="Picture 2" descr="https://eur-lex.europa.eu/resource.html?uri=comnat:COM_2018_0029_FIN.ITA.xhtml.COM_2018_0029_FIN_ITA_0800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629" y="1044495"/>
              <a:ext cx="6294631" cy="492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e 6"/>
            <p:cNvSpPr/>
            <p:nvPr/>
          </p:nvSpPr>
          <p:spPr>
            <a:xfrm>
              <a:off x="7383332" y="2330505"/>
              <a:ext cx="453839" cy="675585"/>
            </a:xfrm>
            <a:prstGeom prst="ellipse">
              <a:avLst/>
            </a:prstGeom>
            <a:solidFill>
              <a:srgbClr val="AAC445">
                <a:alpha val="27843"/>
              </a:srgbClr>
            </a:solidFill>
            <a:ln w="28575">
              <a:solidFill>
                <a:srgbClr val="AAC4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0"/>
            <p:cNvSpPr/>
            <p:nvPr/>
          </p:nvSpPr>
          <p:spPr>
            <a:xfrm>
              <a:off x="5538357" y="5093350"/>
              <a:ext cx="915749" cy="303833"/>
            </a:xfrm>
            <a:prstGeom prst="ellipse">
              <a:avLst/>
            </a:prstGeom>
            <a:solidFill>
              <a:srgbClr val="AAC445">
                <a:alpha val="27843"/>
              </a:srgbClr>
            </a:solidFill>
            <a:ln w="28575">
              <a:solidFill>
                <a:srgbClr val="AAC4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4AD24F27-CE41-4015-B697-DC8BAD1AB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4145"/>
            <a:ext cx="9144000" cy="46166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400" b="1" dirty="0">
                <a:latin typeface="Gill Sans MT" panose="020B0502020104020203" pitchFamily="34" charset="0"/>
              </a:rPr>
              <a:t>  Il problema: </a:t>
            </a:r>
            <a:r>
              <a:rPr lang="it-IT" altLang="it-IT" sz="24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l’eccessiva quantità di rifiuti prodotti</a:t>
            </a:r>
          </a:p>
        </p:txBody>
      </p:sp>
    </p:spTree>
    <p:extLst>
      <p:ext uri="{BB962C8B-B14F-4D97-AF65-F5344CB8AC3E}">
        <p14:creationId xmlns:p14="http://schemas.microsoft.com/office/powerpoint/2010/main" val="290635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14"/>
          <p:cNvSpPr txBox="1">
            <a:spLocks noChangeArrowheads="1"/>
          </p:cNvSpPr>
          <p:nvPr/>
        </p:nvSpPr>
        <p:spPr bwMode="auto">
          <a:xfrm>
            <a:off x="255939" y="1872594"/>
            <a:ext cx="863212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20700" indent="-635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41400" indent="-1270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563688" indent="-1920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84388" indent="-2555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/>
            <a:r>
              <a:rPr lang="it-IT" sz="1600" dirty="0"/>
              <a:t>Presentato l’11/01/2019 è il </a:t>
            </a:r>
            <a:r>
              <a:rPr lang="it-IT" sz="1600" b="1" dirty="0">
                <a:solidFill>
                  <a:srgbClr val="FF0000"/>
                </a:solidFill>
              </a:rPr>
              <a:t>piano con il quale l'Europa punta a dare una direzione più sostenibile alla propria economia</a:t>
            </a:r>
            <a:r>
              <a:rPr lang="it-IT" sz="1600" dirty="0"/>
              <a:t>. È uno dei pilastri della Commissione </a:t>
            </a:r>
            <a:r>
              <a:rPr lang="it-IT" sz="1600" u="sng" dirty="0"/>
              <a:t>Ursula von </a:t>
            </a:r>
            <a:r>
              <a:rPr lang="it-IT" sz="1600" u="sng" dirty="0" err="1"/>
              <a:t>der</a:t>
            </a:r>
            <a:r>
              <a:rPr lang="it-IT" sz="1600" u="sng" dirty="0"/>
              <a:t> Leyen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b="1" dirty="0">
                <a:solidFill>
                  <a:srgbClr val="FF0000"/>
                </a:solidFill>
              </a:rPr>
              <a:t>Obiettivi/principi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rendere l'Europa </a:t>
            </a:r>
            <a:r>
              <a:rPr lang="it-IT" sz="1600" b="1" i="1" dirty="0"/>
              <a:t>il primo continente a impatto climatico zero del mondo entro il 2050</a:t>
            </a:r>
            <a:r>
              <a:rPr lang="it-IT" sz="1600" dirty="0"/>
              <a:t>, </a:t>
            </a:r>
          </a:p>
          <a:p>
            <a:pPr lvl="1" indent="0" algn="just"/>
            <a:r>
              <a:rPr lang="it-IT" sz="1600" dirty="0"/>
              <a:t>altri principi del principi del Green Deal: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crescita economica </a:t>
            </a:r>
            <a:r>
              <a:rPr lang="it-IT" sz="1600" b="1" i="1" dirty="0"/>
              <a:t>dissociata dall'uso delle risorse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i="1" dirty="0"/>
              <a:t>nessuna persona e nessun luogo deve essere trascurato</a:t>
            </a:r>
            <a:r>
              <a:rPr lang="it-IT" sz="16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/>
          </a:p>
          <a:p>
            <a:pPr algn="just"/>
            <a:r>
              <a:rPr lang="it-IT" sz="1600" dirty="0"/>
              <a:t>Per raggiungere i suoi obiettivi, il progetto punta a “</a:t>
            </a:r>
            <a:r>
              <a:rPr lang="it-IT" sz="1600" b="1" dirty="0"/>
              <a:t>trasformare le problematiche climatiche e le sfide ambientali in opportunità </a:t>
            </a:r>
            <a:r>
              <a:rPr lang="it-IT" sz="1600" dirty="0"/>
              <a:t>in tutti i settori politici, rendendo la transizione equa e inclusiva per tutti”. 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dirty="0"/>
              <a:t>Il piano intende </a:t>
            </a:r>
            <a:r>
              <a:rPr lang="it-IT" sz="1600" b="1" i="1" dirty="0">
                <a:solidFill>
                  <a:srgbClr val="FF0000"/>
                </a:solidFill>
              </a:rPr>
              <a:t>promuovere l'uso efficiente delle risorse passando a un'economia pulita e circolare</a:t>
            </a:r>
            <a:r>
              <a:rPr lang="it-IT" sz="1600" dirty="0">
                <a:solidFill>
                  <a:srgbClr val="FF0000"/>
                </a:solidFill>
              </a:rPr>
              <a:t> e </a:t>
            </a:r>
            <a:r>
              <a:rPr lang="it-IT" sz="1600" b="1" i="1" dirty="0">
                <a:solidFill>
                  <a:srgbClr val="FF0000"/>
                </a:solidFill>
              </a:rPr>
              <a:t>ripristinare la biodiversità e ridurre l'inquinamento</a:t>
            </a:r>
          </a:p>
          <a:p>
            <a:pPr algn="just"/>
            <a:endParaRPr lang="it-IT" sz="1600" b="1" i="1" dirty="0"/>
          </a:p>
          <a:p>
            <a:pPr algn="just"/>
            <a:r>
              <a:rPr lang="it-IT" sz="1600" b="1" dirty="0"/>
              <a:t>Il sostegno finanziario dell'Ue</a:t>
            </a:r>
            <a:r>
              <a:rPr lang="it-IT" sz="1600" dirty="0"/>
              <a:t> ha l'obiettivo di sostenere le persone, le imprese e le regioni </a:t>
            </a:r>
            <a:r>
              <a:rPr lang="it-IT" sz="1600" b="1" i="1" dirty="0"/>
              <a:t>più colpite dal passaggio all'economia verde, </a:t>
            </a:r>
            <a:r>
              <a:rPr lang="it-IT" sz="1600" dirty="0"/>
              <a:t>il cosiddetto </a:t>
            </a:r>
            <a:r>
              <a:rPr lang="it-IT" sz="1600" b="1" i="1" dirty="0"/>
              <a:t>meccanismo per una transizione giusta </a:t>
            </a:r>
            <a:r>
              <a:rPr lang="it-IT" sz="1600" dirty="0"/>
              <a:t>che contribuirà a mobilitare almeno 100 miliardi di euro per il periodo 2021-2027. </a:t>
            </a:r>
            <a:endParaRPr lang="it-IT" sz="1600" b="1" i="1" dirty="0"/>
          </a:p>
        </p:txBody>
      </p:sp>
      <p:sp>
        <p:nvSpPr>
          <p:cNvPr id="13317" name="Rettangolo 3"/>
          <p:cNvSpPr>
            <a:spLocks noChangeArrowheads="1"/>
          </p:cNvSpPr>
          <p:nvPr/>
        </p:nvSpPr>
        <p:spPr bwMode="auto">
          <a:xfrm>
            <a:off x="0" y="1054685"/>
            <a:ext cx="9143999" cy="46166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400" b="1" dirty="0">
                <a:solidFill>
                  <a:schemeClr val="bg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 </a:t>
            </a:r>
            <a:r>
              <a:rPr lang="it-IT" altLang="it-IT" sz="2400" b="1" dirty="0">
                <a:latin typeface="Gill Sans MT" panose="020B0502020104020203" pitchFamily="34" charset="0"/>
              </a:rPr>
              <a:t>Il contesto: </a:t>
            </a:r>
            <a:r>
              <a:rPr lang="it-IT" sz="2400" b="1" i="1" dirty="0">
                <a:solidFill>
                  <a:srgbClr val="FF0000"/>
                </a:solidFill>
              </a:rPr>
              <a:t>Il Green </a:t>
            </a:r>
            <a:r>
              <a:rPr lang="it-IT" sz="2400" b="1" i="1" dirty="0" err="1">
                <a:solidFill>
                  <a:srgbClr val="FF0000"/>
                </a:solidFill>
              </a:rPr>
              <a:t>Deal</a:t>
            </a:r>
            <a:r>
              <a:rPr lang="it-IT" sz="2400" b="1" i="1" dirty="0">
                <a:solidFill>
                  <a:srgbClr val="FF0000"/>
                </a:solidFill>
              </a:rPr>
              <a:t> europeo </a:t>
            </a:r>
            <a:r>
              <a:rPr lang="it-IT" sz="1200" dirty="0"/>
              <a:t>(COM (2019) 640) </a:t>
            </a:r>
            <a:endParaRPr lang="it-IT" altLang="it-IT" sz="12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201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883159" y="2918091"/>
            <a:ext cx="1308380" cy="510909"/>
          </a:xfrm>
          <a:prstGeom prst="rect">
            <a:avLst/>
          </a:prstGeom>
          <a:noFill/>
        </p:spPr>
        <p:txBody>
          <a:bodyPr spcFirstLastPara="1" wrap="square" numCol="1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4B8687"/>
                </a:solidFill>
              </a:defRPr>
            </a:lvl1pPr>
          </a:lstStyle>
          <a:p>
            <a:pPr algn="ctr">
              <a:lnSpc>
                <a:spcPct val="85000"/>
              </a:lnSpc>
            </a:pPr>
            <a:r>
              <a:rPr lang="it-IT" sz="1600" dirty="0">
                <a:solidFill>
                  <a:srgbClr val="949159"/>
                </a:solidFill>
              </a:rPr>
              <a:t>Dimensione economica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24" y="2019125"/>
            <a:ext cx="893850" cy="91305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21081" y="1516386"/>
            <a:ext cx="8285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/>
              <a:t>L’economia circolare </a:t>
            </a:r>
            <a:r>
              <a:rPr lang="it-IT" sz="2000" dirty="0"/>
              <a:t>si basa su un cambio di paradigma fondamentale.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66423" y="3429000"/>
            <a:ext cx="454185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A differenza del sistema definito lineare, che parte dalla materia e arriva al rifiuto, un’economia in cui i prodotti di oggi sono le risorse di domani, in cui </a:t>
            </a:r>
            <a:r>
              <a:rPr lang="it-IT" sz="2000" b="1" dirty="0">
                <a:solidFill>
                  <a:srgbClr val="FF0000"/>
                </a:solidFill>
              </a:rPr>
              <a:t>il valore dei materiali viene il più possibile mantenuto o recuperato</a:t>
            </a:r>
            <a:r>
              <a:rPr lang="it-IT" sz="2000" dirty="0"/>
              <a:t>, in cui c’è una minimizzazione degli scarti e degli impatto sull’ambient</a:t>
            </a:r>
            <a:r>
              <a:rPr lang="it-IT" sz="2400" dirty="0"/>
              <a:t>e, può essere definita “</a:t>
            </a:r>
            <a:r>
              <a:rPr lang="it-IT" sz="2400" b="1" dirty="0">
                <a:solidFill>
                  <a:srgbClr val="FF0000"/>
                </a:solidFill>
              </a:rPr>
              <a:t>circolare</a:t>
            </a:r>
            <a:r>
              <a:rPr lang="it-IT" sz="2400" dirty="0"/>
              <a:t>”.</a:t>
            </a: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 rotWithShape="1">
          <a:blip r:embed="rId3"/>
          <a:srcRect l="27118" t="29228" r="61824" b="24960"/>
          <a:stretch/>
        </p:blipFill>
        <p:spPr>
          <a:xfrm>
            <a:off x="5392132" y="2221018"/>
            <a:ext cx="3313717" cy="3861202"/>
          </a:xfrm>
          <a:prstGeom prst="rect">
            <a:avLst/>
          </a:prstGeom>
        </p:spPr>
      </p:pic>
      <p:sp>
        <p:nvSpPr>
          <p:cNvPr id="40" name="Rettangolo 39"/>
          <p:cNvSpPr/>
          <p:nvPr/>
        </p:nvSpPr>
        <p:spPr>
          <a:xfrm rot="16200000">
            <a:off x="6713242" y="362547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/>
              <a:t>https://www.nexteco.it/economia-circolare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5E40A080-84BC-49A0-8145-B8C42E2A6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4145"/>
            <a:ext cx="9144000" cy="46166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400" b="1" dirty="0">
                <a:latin typeface="Gill Sans MT" panose="020B0502020104020203" pitchFamily="34" charset="0"/>
              </a:rPr>
              <a:t>  La soluzione: </a:t>
            </a:r>
            <a:r>
              <a:rPr lang="it-IT" altLang="it-IT" sz="24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l’economia circolare</a:t>
            </a:r>
          </a:p>
        </p:txBody>
      </p:sp>
    </p:spTree>
    <p:extLst>
      <p:ext uri="{BB962C8B-B14F-4D97-AF65-F5344CB8AC3E}">
        <p14:creationId xmlns:p14="http://schemas.microsoft.com/office/powerpoint/2010/main" val="1996295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10871" y="2882981"/>
            <a:ext cx="1308380" cy="510909"/>
          </a:xfrm>
          <a:prstGeom prst="rect">
            <a:avLst/>
          </a:prstGeom>
          <a:noFill/>
        </p:spPr>
        <p:txBody>
          <a:bodyPr spcFirstLastPara="1" wrap="square" numCol="1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4B8687"/>
                </a:solidFill>
              </a:defRPr>
            </a:lvl1pPr>
          </a:lstStyle>
          <a:p>
            <a:pPr algn="ctr">
              <a:lnSpc>
                <a:spcPct val="85000"/>
              </a:lnSpc>
            </a:pPr>
            <a:r>
              <a:rPr lang="it-IT" sz="1600" dirty="0">
                <a:solidFill>
                  <a:srgbClr val="949159"/>
                </a:solidFill>
              </a:rPr>
              <a:t>Dimensione economica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872" y="1988597"/>
            <a:ext cx="893850" cy="91305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90556" y="1504826"/>
            <a:ext cx="903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400" b="1" dirty="0">
                <a:solidFill>
                  <a:srgbClr val="FF0000"/>
                </a:solidFill>
              </a:rPr>
              <a:t>COM (2020) 98 “Un nuovo piano d'azione per l'economia circolare. Per un'Europa più pulita e più competitiva”</a:t>
            </a:r>
          </a:p>
          <a:p>
            <a:pPr lvl="0"/>
            <a:r>
              <a:rPr lang="it-IT" sz="1100" dirty="0">
                <a:solidFill>
                  <a:prstClr val="black"/>
                </a:solidFill>
              </a:rPr>
              <a:t>Criteri e obiettivi minimi obbligatori in materia di appalti pubblici verdi (GPP) nella legislazione settoriale; introduzione graduale di un obbligo di comunicazione per monitorare il ricorso agli appalti pubblici verdi.</a:t>
            </a:r>
          </a:p>
        </p:txBody>
      </p:sp>
      <p:sp>
        <p:nvSpPr>
          <p:cNvPr id="6" name="Rettangolo 5"/>
          <p:cNvSpPr/>
          <p:nvPr/>
        </p:nvSpPr>
        <p:spPr>
          <a:xfrm>
            <a:off x="190556" y="2279689"/>
            <a:ext cx="4541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2400" dirty="0"/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 rotWithShape="1">
          <a:blip r:embed="rId3"/>
          <a:srcRect l="27118" t="29228" r="61824" b="24960"/>
          <a:stretch/>
        </p:blipFill>
        <p:spPr>
          <a:xfrm>
            <a:off x="6311193" y="3472400"/>
            <a:ext cx="2446567" cy="2850784"/>
          </a:xfrm>
          <a:prstGeom prst="rect">
            <a:avLst/>
          </a:prstGeom>
        </p:spPr>
      </p:pic>
      <p:sp>
        <p:nvSpPr>
          <p:cNvPr id="40" name="Rettangolo 39"/>
          <p:cNvSpPr/>
          <p:nvPr/>
        </p:nvSpPr>
        <p:spPr>
          <a:xfrm rot="16200000">
            <a:off x="6713242" y="362547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/>
              <a:t>https://www.nexteco.it/economia-circolare</a:t>
            </a:r>
          </a:p>
        </p:txBody>
      </p:sp>
      <p:sp>
        <p:nvSpPr>
          <p:cNvPr id="2" name="Rettangolo 1"/>
          <p:cNvSpPr/>
          <p:nvPr/>
        </p:nvSpPr>
        <p:spPr>
          <a:xfrm>
            <a:off x="79816" y="2230982"/>
            <a:ext cx="60664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AZIONI</a:t>
            </a:r>
            <a:endParaRPr lang="it-IT" sz="1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Progettazione di </a:t>
            </a:r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prodotti sostenibili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Dare ai consumatori e agli acquirenti pubblici la possibilità di operare scelte informate (</a:t>
            </a:r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Green Public Procurement</a:t>
            </a:r>
            <a:r>
              <a:rPr lang="it-IT" sz="1400" dirty="0">
                <a:solidFill>
                  <a:srgbClr val="FF0000"/>
                </a:solidFill>
                <a:latin typeface="Calibri" panose="020F0502020204030204" pitchFamily="34" charset="0"/>
              </a:rPr>
              <a:t>) </a:t>
            </a:r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Circolarità dei processi produttivi</a:t>
            </a:r>
            <a:r>
              <a:rPr lang="it-IT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(simbiosi industriale, bioeconomia sostenibile e circolare, tecnologie digitali per la tracciabilità, la rintracciabilità e la mappatura delle risorse, sistema UE di verifica delle tecnologie ambientali).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Catene di valore dei prodotti 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(elettronica, batterie veicoli, imballaggi, plastica, prodotti tessili, costruzioni ed edilizia, prodotti alimentari acque e nutrienti)</a:t>
            </a:r>
          </a:p>
          <a:p>
            <a:pPr lvl="0" algn="just"/>
            <a:endParaRPr lang="it-IT" sz="1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0" algn="just"/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AZIONI TRASVERSALI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La circolarità come presupposto per la neutralità climatica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Una giusta impostazione economica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La transizione attraverso ricerca, innovazione e digitalizzazione </a:t>
            </a:r>
          </a:p>
          <a:p>
            <a:pPr lvl="0" algn="just"/>
            <a:endParaRPr lang="it-IT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just"/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Le aree di interesse del Piano d’Azione dell’Economia Circolare sono </a:t>
            </a:r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sette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Elettronica e TLC; Batterie e veicoli; Imballaggi; Plastica; Prodotti tessili; Costruzioni ed edilizia; Prodotti alimentari, acqua e nutrienti.</a:t>
            </a:r>
          </a:p>
        </p:txBody>
      </p:sp>
      <p:sp>
        <p:nvSpPr>
          <p:cNvPr id="7" name="Rettangolo 6"/>
          <p:cNvSpPr/>
          <p:nvPr/>
        </p:nvSpPr>
        <p:spPr>
          <a:xfrm>
            <a:off x="1297577" y="1515290"/>
            <a:ext cx="5364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b="1" dirty="0">
                <a:solidFill>
                  <a:srgbClr val="FF0000"/>
                </a:solidFill>
              </a:rPr>
              <a:t> 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30637E83-0519-472F-94D0-71423E7D2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4145"/>
            <a:ext cx="9144000" cy="46166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400" b="1" dirty="0">
                <a:latin typeface="Gill Sans MT" panose="020B0502020104020203" pitchFamily="34" charset="0"/>
              </a:rPr>
              <a:t>  La soluzione: </a:t>
            </a:r>
            <a:r>
              <a:rPr lang="it-IT" altLang="it-IT" sz="24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l’economia circolare</a:t>
            </a:r>
          </a:p>
        </p:txBody>
      </p:sp>
    </p:spTree>
    <p:extLst>
      <p:ext uri="{BB962C8B-B14F-4D97-AF65-F5344CB8AC3E}">
        <p14:creationId xmlns:p14="http://schemas.microsoft.com/office/powerpoint/2010/main" val="1933391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tangolo arrotondato 33"/>
          <p:cNvSpPr/>
          <p:nvPr/>
        </p:nvSpPr>
        <p:spPr>
          <a:xfrm>
            <a:off x="2425176" y="3814739"/>
            <a:ext cx="1968901" cy="2242274"/>
          </a:xfrm>
          <a:prstGeom prst="roundRect">
            <a:avLst>
              <a:gd name="adj" fmla="val 659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49159"/>
              </a:solidFill>
            </a:endParaRPr>
          </a:p>
        </p:txBody>
      </p:sp>
      <p:sp>
        <p:nvSpPr>
          <p:cNvPr id="29" name="Rettangolo arrotondato 28"/>
          <p:cNvSpPr/>
          <p:nvPr/>
        </p:nvSpPr>
        <p:spPr>
          <a:xfrm>
            <a:off x="7331613" y="3793519"/>
            <a:ext cx="1629294" cy="2251247"/>
          </a:xfrm>
          <a:prstGeom prst="roundRect">
            <a:avLst>
              <a:gd name="adj" fmla="val 659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arrotondato 26"/>
          <p:cNvSpPr/>
          <p:nvPr/>
        </p:nvSpPr>
        <p:spPr>
          <a:xfrm>
            <a:off x="4601371" y="3805764"/>
            <a:ext cx="2501475" cy="2251249"/>
          </a:xfrm>
          <a:prstGeom prst="roundRect">
            <a:avLst>
              <a:gd name="adj" fmla="val 659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arrotondato 25"/>
          <p:cNvSpPr/>
          <p:nvPr/>
        </p:nvSpPr>
        <p:spPr>
          <a:xfrm>
            <a:off x="247380" y="3805765"/>
            <a:ext cx="1968901" cy="2251249"/>
          </a:xfrm>
          <a:prstGeom prst="roundRect">
            <a:avLst>
              <a:gd name="adj" fmla="val 659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49159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721841" y="2796780"/>
            <a:ext cx="1308380" cy="510909"/>
          </a:xfrm>
          <a:prstGeom prst="rect">
            <a:avLst/>
          </a:prstGeom>
          <a:noFill/>
        </p:spPr>
        <p:txBody>
          <a:bodyPr spcFirstLastPara="1" wrap="square" numCol="1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4B8687"/>
                </a:solidFill>
              </a:defRPr>
            </a:lvl1pPr>
          </a:lstStyle>
          <a:p>
            <a:pPr algn="ctr">
              <a:lnSpc>
                <a:spcPct val="85000"/>
              </a:lnSpc>
            </a:pPr>
            <a:r>
              <a:rPr lang="it-IT" sz="1600" dirty="0">
                <a:solidFill>
                  <a:srgbClr val="949159"/>
                </a:solidFill>
              </a:rPr>
              <a:t>Dimensione economica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106" y="1783927"/>
            <a:ext cx="893850" cy="913059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23308" y="4172572"/>
            <a:ext cx="1961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Disassemblabilità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308851" y="4172258"/>
            <a:ext cx="1629293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b="1" dirty="0">
                <a:solidFill>
                  <a:srgbClr val="FF0000"/>
                </a:solidFill>
              </a:rPr>
              <a:t>Modularità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634795" y="3805765"/>
            <a:ext cx="2468051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b="1" dirty="0">
                <a:solidFill>
                  <a:srgbClr val="FF0000"/>
                </a:solidFill>
              </a:rPr>
              <a:t>Riparabilità e manutenzione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D55E44C5-6DD0-174C-B642-FA63DDA5B4C7}"/>
              </a:ext>
            </a:extLst>
          </p:cNvPr>
          <p:cNvSpPr/>
          <p:nvPr/>
        </p:nvSpPr>
        <p:spPr>
          <a:xfrm>
            <a:off x="1777036" y="1576432"/>
            <a:ext cx="5987719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</a:pPr>
            <a:r>
              <a:rPr lang="it-IT" sz="1400" dirty="0"/>
              <a:t>Anche gli Enti Locali possono dare il loro contributo, attraverso gli </a:t>
            </a:r>
            <a:r>
              <a:rPr lang="it-IT" sz="1400" b="1" dirty="0">
                <a:solidFill>
                  <a:srgbClr val="FF0000"/>
                </a:solidFill>
              </a:rPr>
              <a:t>Acquisti Verdi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/>
              <a:t>(</a:t>
            </a:r>
            <a:r>
              <a:rPr lang="it-IT" sz="1400" b="1" i="1" dirty="0"/>
              <a:t>Green Public </a:t>
            </a:r>
            <a:r>
              <a:rPr lang="it-IT" sz="1400" b="1" i="1" dirty="0" err="1"/>
              <a:t>Procurement</a:t>
            </a:r>
            <a:r>
              <a:rPr lang="it-IT" sz="1400" b="1" i="1" dirty="0"/>
              <a:t> - GPP</a:t>
            </a:r>
            <a:r>
              <a:rPr lang="it-IT" sz="1400" dirty="0"/>
              <a:t>) per </a:t>
            </a:r>
            <a:r>
              <a:rPr lang="it-IT" sz="1400" i="1" dirty="0"/>
              <a:t>«ottenere beni, servizi e opere con un ridotto impatto ambientale per l’intero ciclo di vita rispetto a beni, servizi e opere» </a:t>
            </a:r>
            <a:r>
              <a:rPr lang="it-IT" sz="1400" dirty="0"/>
              <a:t>(UE, 2008). </a:t>
            </a:r>
            <a:r>
              <a:rPr lang="it-IT" sz="1400" b="1" u="sng" dirty="0">
                <a:solidFill>
                  <a:srgbClr val="FF0000"/>
                </a:solidFill>
              </a:rPr>
              <a:t>Anche la Regione Lazio si è dotata di un Piano</a:t>
            </a:r>
            <a:r>
              <a:rPr lang="it-IT" sz="1400" dirty="0"/>
              <a:t>.</a:t>
            </a:r>
          </a:p>
          <a:p>
            <a:pPr algn="just">
              <a:lnSpc>
                <a:spcPct val="95000"/>
              </a:lnSpc>
            </a:pPr>
            <a:r>
              <a:rPr lang="it-IT" sz="1400" dirty="0"/>
              <a:t>I </a:t>
            </a:r>
            <a:r>
              <a:rPr lang="it-IT" sz="1400" b="1" dirty="0">
                <a:solidFill>
                  <a:srgbClr val="FF0000"/>
                </a:solidFill>
              </a:rPr>
              <a:t>Criteri Ambientali Minimi </a:t>
            </a:r>
            <a:r>
              <a:rPr lang="it-IT" sz="1400" dirty="0">
                <a:solidFill>
                  <a:srgbClr val="FF0000"/>
                </a:solidFill>
              </a:rPr>
              <a:t>(</a:t>
            </a:r>
            <a:r>
              <a:rPr lang="it-IT" sz="1400" b="1" dirty="0">
                <a:solidFill>
                  <a:srgbClr val="FF0000"/>
                </a:solidFill>
              </a:rPr>
              <a:t>CAM</a:t>
            </a:r>
            <a:r>
              <a:rPr lang="it-IT" sz="1400" dirty="0">
                <a:solidFill>
                  <a:srgbClr val="FF0000"/>
                </a:solidFill>
              </a:rPr>
              <a:t>) </a:t>
            </a:r>
            <a:r>
              <a:rPr lang="it-IT" sz="1400" dirty="0"/>
              <a:t>sono i requisiti ambientali definiti dal </a:t>
            </a:r>
            <a:r>
              <a:rPr lang="it-IT" sz="1400" b="1" dirty="0"/>
              <a:t>MATTM</a:t>
            </a:r>
            <a:r>
              <a:rPr lang="it-IT" sz="1400" dirty="0"/>
              <a:t> volti a indirizzare le </a:t>
            </a:r>
            <a:r>
              <a:rPr lang="it-IT" sz="1400" b="1" dirty="0"/>
              <a:t>PA</a:t>
            </a:r>
            <a:r>
              <a:rPr lang="it-IT" sz="1400" dirty="0"/>
              <a:t> verso una razionalizzazione dei consumi e degli acquisti fornendo indicazioni per l’individuazione di soluzioni progettuali, prodotti o servizi migliori sotto il profilo ambientale lungo il ciclo di vita, tenuto conto della disponibilità di mercato. Nei </a:t>
            </a:r>
            <a:r>
              <a:rPr lang="it-IT" sz="1400" b="1" dirty="0">
                <a:solidFill>
                  <a:srgbClr val="FF0000"/>
                </a:solidFill>
              </a:rPr>
              <a:t>contratti pubblici devono essere adottati criteri che, tra le altre cose, prevedono</a:t>
            </a:r>
            <a:r>
              <a:rPr lang="it-IT" sz="14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247380" y="4509666"/>
            <a:ext cx="19370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1400" dirty="0"/>
              <a:t>Smontabilità delle diverse componenti di un prodotto in relazione anche alle tipologie di materiali impiegati.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7331613" y="4547987"/>
            <a:ext cx="15837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1400" dirty="0"/>
              <a:t>Permettere la sostituzione delle parti, il recupero e riuso di assiemi e </a:t>
            </a:r>
            <a:r>
              <a:rPr lang="it-IT" sz="1400" dirty="0" err="1"/>
              <a:t>sottoassiemi</a:t>
            </a:r>
            <a:r>
              <a:rPr lang="it-IT" sz="1400" dirty="0"/>
              <a:t>.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4679933" y="4300714"/>
            <a:ext cx="2368938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1400" dirty="0"/>
              <a:t>Permettere la sostituzione delle parti tecnologicamente obsolete o danneggiate</a:t>
            </a:r>
          </a:p>
          <a:p>
            <a:pPr algn="ctr">
              <a:spcBef>
                <a:spcPts val="600"/>
              </a:spcBef>
            </a:pPr>
            <a:r>
              <a:rPr lang="it-IT" sz="1400" dirty="0"/>
              <a:t>Favorire una manutenzione che permetta l’allungamento del ciclo di vita del prodotto stesso.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77198" y="6122806"/>
            <a:ext cx="248380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050" i="1" dirty="0"/>
              <a:t>Per visionare i CAM attualmente in vigore: </a:t>
            </a:r>
            <a:r>
              <a:rPr lang="it-IT" sz="1050" i="1" dirty="0">
                <a:hlinkClick r:id="rId4"/>
              </a:rPr>
              <a:t>https://bit.ly/3mJKoyX</a:t>
            </a:r>
            <a:r>
              <a:rPr lang="it-IT" sz="1050" i="1" dirty="0"/>
              <a:t>. 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2447825" y="3965361"/>
            <a:ext cx="1938663" cy="762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b="1" dirty="0">
                <a:solidFill>
                  <a:srgbClr val="FF0000"/>
                </a:solidFill>
              </a:rPr>
              <a:t>Ridotte quantità di materia prima ed energia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2626471" y="4743707"/>
            <a:ext cx="15813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1400" dirty="0"/>
              <a:t>Sviluppare design per prodotti più «leggeri», per materia ed energia utilizzata.</a:t>
            </a:r>
          </a:p>
        </p:txBody>
      </p:sp>
      <p:grpSp>
        <p:nvGrpSpPr>
          <p:cNvPr id="36" name="Gruppo 35"/>
          <p:cNvGrpSpPr/>
          <p:nvPr/>
        </p:nvGrpSpPr>
        <p:grpSpPr>
          <a:xfrm>
            <a:off x="197310" y="1786180"/>
            <a:ext cx="1534634" cy="1443065"/>
            <a:chOff x="290361" y="4666679"/>
            <a:chExt cx="1385120" cy="1312506"/>
          </a:xfrm>
        </p:grpSpPr>
        <p:sp>
          <p:nvSpPr>
            <p:cNvPr id="24" name="Ovale 23"/>
            <p:cNvSpPr/>
            <p:nvPr/>
          </p:nvSpPr>
          <p:spPr>
            <a:xfrm>
              <a:off x="290361" y="4666679"/>
              <a:ext cx="1385120" cy="1312506"/>
            </a:xfrm>
            <a:prstGeom prst="ellipse">
              <a:avLst/>
            </a:prstGeom>
            <a:solidFill>
              <a:srgbClr val="AAC445"/>
            </a:solidFill>
            <a:ln>
              <a:solidFill>
                <a:srgbClr val="AAC4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376667" y="4776353"/>
              <a:ext cx="1264514" cy="1163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it-IT" sz="1600" b="1" dirty="0">
                  <a:solidFill>
                    <a:schemeClr val="bg1"/>
                  </a:solidFill>
                </a:rPr>
                <a:t>art. 34, </a:t>
              </a:r>
            </a:p>
            <a:p>
              <a:pPr algn="ctr">
                <a:lnSpc>
                  <a:spcPct val="80000"/>
                </a:lnSpc>
              </a:pPr>
              <a:r>
                <a:rPr lang="it-IT" sz="1600" b="1" dirty="0">
                  <a:solidFill>
                    <a:schemeClr val="bg1"/>
                  </a:solidFill>
                </a:rPr>
                <a:t>D.lgs. n. 50/2016 “Codice dei contratti pubblici” </a:t>
              </a:r>
            </a:p>
          </p:txBody>
        </p:sp>
      </p:grp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51F77517-D7EC-4879-8825-02E5FA253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4145"/>
            <a:ext cx="9144000" cy="46166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400" b="1" dirty="0">
                <a:latin typeface="Gill Sans MT" panose="020B0502020104020203" pitchFamily="34" charset="0"/>
              </a:rPr>
              <a:t>  Cosa possono fare gli Enti locali?</a:t>
            </a:r>
            <a:endParaRPr lang="it-IT" altLang="it-IT" sz="2400" b="1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80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583577" y="1168953"/>
            <a:ext cx="1976845" cy="510909"/>
          </a:xfrm>
          <a:prstGeom prst="rect">
            <a:avLst/>
          </a:prstGeom>
          <a:noFill/>
        </p:spPr>
        <p:txBody>
          <a:bodyPr spcFirstLastPara="1" wrap="square" numCol="1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4B8687"/>
                </a:solidFill>
              </a:defRPr>
            </a:lvl1pPr>
          </a:lstStyle>
          <a:p>
            <a:pPr algn="ctr">
              <a:lnSpc>
                <a:spcPct val="85000"/>
              </a:lnSpc>
            </a:pPr>
            <a:r>
              <a:rPr lang="it-IT" sz="1600" dirty="0">
                <a:solidFill>
                  <a:srgbClr val="949159"/>
                </a:solidFill>
              </a:rPr>
              <a:t>Dimensione economica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652" y="906778"/>
            <a:ext cx="893850" cy="91305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79387" y="3157513"/>
            <a:ext cx="5690190" cy="316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200"/>
              </a:spcBef>
            </a:pPr>
            <a:r>
              <a:rPr lang="it-IT" sz="2400" b="1" i="1" dirty="0">
                <a:solidFill>
                  <a:srgbClr val="FF0000"/>
                </a:solidFill>
              </a:rPr>
              <a:t>Riciclaggio carta</a:t>
            </a:r>
            <a:r>
              <a:rPr lang="it-IT" sz="2000" dirty="0"/>
              <a:t>: incentivare sistemi </a:t>
            </a:r>
            <a:r>
              <a:rPr lang="it-IT" sz="2000" dirty="0">
                <a:solidFill>
                  <a:srgbClr val="FF0000"/>
                </a:solidFill>
              </a:rPr>
              <a:t>packaging più ridotti</a:t>
            </a:r>
            <a:r>
              <a:rPr lang="it-IT" sz="2000" dirty="0">
                <a:solidFill>
                  <a:srgbClr val="2E75B6"/>
                </a:solidFill>
              </a:rPr>
              <a:t> </a:t>
            </a:r>
            <a:r>
              <a:rPr lang="it-IT" sz="2000" dirty="0"/>
              <a:t>e su misura per contrastare gli effetti negativi della forte crescita dell’E-commerce e del delivery che rappresentano attività disruptive in termini di incremento dei consumi e dei rifiuti</a:t>
            </a:r>
          </a:p>
          <a:p>
            <a:pPr algn="just">
              <a:lnSpc>
                <a:spcPct val="90000"/>
              </a:lnSpc>
              <a:spcBef>
                <a:spcPts val="1500"/>
              </a:spcBef>
            </a:pPr>
            <a:r>
              <a:rPr lang="it-IT" sz="2400" b="1" i="1" dirty="0">
                <a:solidFill>
                  <a:srgbClr val="FF0000"/>
                </a:solidFill>
              </a:rPr>
              <a:t>Materiali da costruzione</a:t>
            </a:r>
            <a:r>
              <a:rPr lang="it-IT" sz="2000" dirty="0"/>
              <a:t>: promuovere la costruzione di </a:t>
            </a:r>
            <a:r>
              <a:rPr lang="it-IT" sz="2000" dirty="0">
                <a:solidFill>
                  <a:srgbClr val="FF0000"/>
                </a:solidFill>
              </a:rPr>
              <a:t>una filiera locale per il recupero dei materiali di scarto </a:t>
            </a:r>
            <a:r>
              <a:rPr lang="it-IT" sz="2000" dirty="0"/>
              <a:t>dei processi di costruzione e demolizione, ed in particolare della frazione inerte che ne rappresenta circa il 90%</a:t>
            </a:r>
            <a:endParaRPr lang="it-IT" sz="2200" dirty="0"/>
          </a:p>
        </p:txBody>
      </p:sp>
      <p:sp>
        <p:nvSpPr>
          <p:cNvPr id="6" name="Rettangolo 5"/>
          <p:cNvSpPr/>
          <p:nvPr/>
        </p:nvSpPr>
        <p:spPr>
          <a:xfrm>
            <a:off x="179387" y="2022570"/>
            <a:ext cx="562923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it-IT" sz="2400" b="1" i="1" dirty="0">
                <a:solidFill>
                  <a:srgbClr val="FF0000"/>
                </a:solidFill>
              </a:rPr>
              <a:t>Riciclaggio plastica</a:t>
            </a:r>
            <a:r>
              <a:rPr lang="it-IT" sz="2000" dirty="0"/>
              <a:t>: incentivare imprese che prevedano </a:t>
            </a:r>
            <a:r>
              <a:rPr lang="it-IT" sz="2000" dirty="0">
                <a:solidFill>
                  <a:srgbClr val="FF0000"/>
                </a:solidFill>
              </a:rPr>
              <a:t>un minimo di riciclato </a:t>
            </a:r>
            <a:r>
              <a:rPr lang="it-IT" sz="2000" dirty="0"/>
              <a:t>anche nella realizzazione di nuovi prodotti </a:t>
            </a:r>
          </a:p>
        </p:txBody>
      </p:sp>
      <p:pic>
        <p:nvPicPr>
          <p:cNvPr id="1026" name="Picture 2" descr="The EU Strategy on plastics: protecting the environment and citizens from  plastic waste | Interreg Europ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19" b="41054"/>
          <a:stretch/>
        </p:blipFill>
        <p:spPr bwMode="auto">
          <a:xfrm>
            <a:off x="6100536" y="1522021"/>
            <a:ext cx="2864077" cy="14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l packaging nelle attività promozionali è un optional o un valore aggiunto?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4" b="15985"/>
          <a:stretch/>
        </p:blipFill>
        <p:spPr bwMode="auto">
          <a:xfrm>
            <a:off x="6081311" y="3157513"/>
            <a:ext cx="2864077" cy="154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'Italia ricicla solo il 10% dei materiali edili di scart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6" t="20593"/>
          <a:stretch/>
        </p:blipFill>
        <p:spPr bwMode="auto">
          <a:xfrm>
            <a:off x="6081311" y="4799834"/>
            <a:ext cx="2883302" cy="148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406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1;p1">
            <a:extLst>
              <a:ext uri="{FF2B5EF4-FFF2-40B4-BE49-F238E27FC236}">
                <a16:creationId xmlns="" xmlns:a16="http://schemas.microsoft.com/office/drawing/2014/main" id="{5B127726-73FC-428D-B987-2220B637F5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8" y="809892"/>
            <a:ext cx="6153684" cy="56483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gnaposto numero diapositiva 1">
            <a:extLst>
              <a:ext uri="{FF2B5EF4-FFF2-40B4-BE49-F238E27FC236}">
                <a16:creationId xmlns="" xmlns:a16="http://schemas.microsoft.com/office/drawing/2014/main" id="{59C69FC4-AC12-442C-8B76-362492F8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0243" y="6781763"/>
            <a:ext cx="2133600" cy="365125"/>
          </a:xfrm>
        </p:spPr>
        <p:txBody>
          <a:bodyPr/>
          <a:lstStyle/>
          <a:p>
            <a:pPr>
              <a:defRPr/>
            </a:pPr>
            <a:fld id="{33EFC24A-A76C-4462-96E0-4D1C7F431191}" type="slidenum">
              <a:rPr lang="it-IT" altLang="it-IT" smtClean="0"/>
              <a:pPr>
                <a:defRPr/>
              </a:pPr>
              <a:t>24</a:t>
            </a:fld>
            <a:endParaRPr lang="it-IT" alt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7ED632BD-E216-4694-9EF1-A15F6215821D}"/>
              </a:ext>
            </a:extLst>
          </p:cNvPr>
          <p:cNvSpPr/>
          <p:nvPr/>
        </p:nvSpPr>
        <p:spPr>
          <a:xfrm>
            <a:off x="98639" y="1067896"/>
            <a:ext cx="9216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Grazie per l’attenzione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E3D4715C-2CCD-4C6A-90AA-4FD16EBBB31C}"/>
              </a:ext>
            </a:extLst>
          </p:cNvPr>
          <p:cNvSpPr/>
          <p:nvPr/>
        </p:nvSpPr>
        <p:spPr>
          <a:xfrm>
            <a:off x="98639" y="2036952"/>
            <a:ext cx="91440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solidFill>
                  <a:srgbClr val="002060"/>
                </a:solidFill>
                <a:latin typeface="Gill Sans MT" panose="020B0502020104020203" pitchFamily="34" charset="0"/>
              </a:rPr>
              <a:t>MARIA TIZIANA MARCELLI</a:t>
            </a:r>
          </a:p>
          <a:p>
            <a:pPr algn="ctr"/>
            <a:endParaRPr lang="it-IT" sz="2200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it-IT" sz="1400" i="1" dirty="0">
                <a:solidFill>
                  <a:srgbClr val="002060"/>
                </a:solidFill>
                <a:latin typeface="Gill Sans MT" panose="020B0502020104020203" pitchFamily="34" charset="0"/>
              </a:rPr>
              <a:t>SVILUPPO SOSTENIBILE E TERRITORIO</a:t>
            </a:r>
            <a:endParaRPr lang="it-IT" b="1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it-IT" b="1" dirty="0">
                <a:solidFill>
                  <a:srgbClr val="002060"/>
                </a:solidFill>
                <a:latin typeface="Gill Sans MT" panose="020B0502020104020203" pitchFamily="34" charset="0"/>
              </a:rPr>
              <a:t>FONDI ESI E ASSISTENZA TECNICA</a:t>
            </a:r>
            <a:endParaRPr lang="it-IT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it-IT" b="1" dirty="0">
                <a:solidFill>
                  <a:srgbClr val="002060"/>
                </a:solidFill>
                <a:latin typeface="Gill Sans MT" panose="020B0502020104020203" pitchFamily="34" charset="0"/>
              </a:rPr>
              <a:t>Lazio Innova S.p.A.</a:t>
            </a:r>
            <a:endParaRPr lang="it-IT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it-IT" sz="1700" dirty="0">
                <a:solidFill>
                  <a:srgbClr val="002060"/>
                </a:solidFill>
                <a:latin typeface="Gill Sans MT" panose="020B0502020104020203" pitchFamily="34" charset="0"/>
              </a:rPr>
              <a:t>VIA CASILINA 3T  - 00182 ROMA </a:t>
            </a:r>
          </a:p>
          <a:p>
            <a:pPr algn="ctr"/>
            <a:r>
              <a:rPr lang="it-IT" sz="1700" dirty="0">
                <a:solidFill>
                  <a:srgbClr val="002060"/>
                </a:solidFill>
                <a:latin typeface="Gill Sans MT" panose="020B0502020104020203" pitchFamily="34" charset="0"/>
              </a:rPr>
              <a:t>TEL.: +39 06 60516420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 </a:t>
            </a:r>
          </a:p>
          <a:p>
            <a:pPr algn="ctr"/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  <a:hlinkClick r:id="rId3"/>
              </a:rPr>
              <a:t>mt.marcelli@lazioinnova.it</a:t>
            </a:r>
            <a:endParaRPr lang="it-IT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Google Shape;23;p4">
            <a:extLst>
              <a:ext uri="{FF2B5EF4-FFF2-40B4-BE49-F238E27FC236}">
                <a16:creationId xmlns="" xmlns:a16="http://schemas.microsoft.com/office/drawing/2014/main" id="{200F11B1-D0FF-4039-B93E-067D1D72AA82}"/>
              </a:ext>
            </a:extLst>
          </p:cNvPr>
          <p:cNvSpPr txBox="1"/>
          <p:nvPr/>
        </p:nvSpPr>
        <p:spPr>
          <a:xfrm>
            <a:off x="3514647" y="4913784"/>
            <a:ext cx="4305551" cy="19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r>
              <a:rPr lang="en-GB" sz="1600" b="1" i="1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Project on social media: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endParaRPr lang="en-GB" sz="600" b="1" i="1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r>
              <a:rPr lang="en-GB" sz="1200" b="1" i="1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https://twitter.com/gppstream</a:t>
            </a:r>
            <a:endParaRPr lang="en-GB" sz="1200" b="1" i="1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endParaRPr lang="en-GB" sz="1200" b="1" i="1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r>
              <a:rPr lang="en-GB" sz="1200" b="1" i="1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https://fb.me/gppstream</a:t>
            </a:r>
            <a:endParaRPr lang="en-GB" sz="1200" b="1" i="1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endParaRPr lang="en-GB" sz="1300" b="1" i="1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r>
              <a:rPr lang="en-GB" sz="1200" b="1" i="1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https://www.instagram.com/gppstream</a:t>
            </a:r>
            <a:endParaRPr lang="en-GB" sz="1200" b="1" i="1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endParaRPr lang="en-GB" sz="1200" b="1" i="1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endParaRPr lang="en-GB" sz="1600" b="1" i="1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endParaRPr lang="en-GB" sz="1600" b="1" i="1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endParaRPr sz="1600" b="1" i="1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2" descr="E:\Proposals\Interreg Europe\2017\GPP-STREAM\Dissemination\twitter-2012-negative-logo-5C6C1F1521-seeklogo.com.png">
            <a:extLst>
              <a:ext uri="{FF2B5EF4-FFF2-40B4-BE49-F238E27FC236}">
                <a16:creationId xmlns="" xmlns:a16="http://schemas.microsoft.com/office/drawing/2014/main" id="{9A4CA161-06B4-4FAB-BC30-18613D66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734" y="5226563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E:\Proposals\Interreg Europe\2017\GPP-STREAM\Dissemination\Newsletters\Newsletter 1\facebook.png">
            <a:hlinkClick r:id="rId5"/>
            <a:extLst>
              <a:ext uri="{FF2B5EF4-FFF2-40B4-BE49-F238E27FC236}">
                <a16:creationId xmlns="" xmlns:a16="http://schemas.microsoft.com/office/drawing/2014/main" id="{4B625D01-7586-4B8C-A75F-CD16649DADF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69" y="5633864"/>
            <a:ext cx="359410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9" descr="C:\Projects\GPP-STREAM\Dissemination\Newsletters\Newsletter 2\1200px-Instagram_logo_2016.svg.png">
            <a:hlinkClick r:id="rId9"/>
            <a:extLst>
              <a:ext uri="{FF2B5EF4-FFF2-40B4-BE49-F238E27FC236}">
                <a16:creationId xmlns="" xmlns:a16="http://schemas.microsoft.com/office/drawing/2014/main" id="{DA0F0FAD-2CE9-4207-9954-69D3BD4E49DA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734" y="6040535"/>
            <a:ext cx="356235" cy="35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3DF97C98-2F12-4158-9849-2FA5778A03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6148"/>
            <a:ext cx="1850808" cy="26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5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14"/>
          <p:cNvSpPr txBox="1">
            <a:spLocks noChangeArrowheads="1"/>
          </p:cNvSpPr>
          <p:nvPr/>
        </p:nvSpPr>
        <p:spPr bwMode="auto">
          <a:xfrm>
            <a:off x="397074" y="2448976"/>
            <a:ext cx="820017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20700" indent="-635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41400" indent="-1270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563688" indent="-1920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84388" indent="-255588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0"/>
            <a:r>
              <a:rPr lang="it-IT" sz="1600" dirty="0"/>
              <a:t>Per raggiungere la neutralità climatica al 2050 è necessario:</a:t>
            </a:r>
          </a:p>
          <a:p>
            <a:pPr lvl="0"/>
            <a:r>
              <a:rPr lang="it-IT" sz="1600" b="1" i="1" dirty="0">
                <a:solidFill>
                  <a:srgbClr val="FF0000"/>
                </a:solidFill>
              </a:rPr>
              <a:t>promuovere l'uso efficiente delle risorse passando a un'economia pulita e circolare</a:t>
            </a:r>
          </a:p>
          <a:p>
            <a:pPr lvl="0"/>
            <a:r>
              <a:rPr lang="it-IT" sz="1600" b="1" i="1" dirty="0">
                <a:solidFill>
                  <a:srgbClr val="FF0000"/>
                </a:solidFill>
              </a:rPr>
              <a:t>ripristinare la biodiversità e ridurre l'inquinamento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/>
              <a:t>investire in tecnologie rispettose dell'ambiente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/>
              <a:t>sostenere l'industria nell'innovazione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/>
              <a:t>introdurre forme di trasporto privato e pubblico più pulite, più economiche e più sane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 err="1"/>
              <a:t>decarbonizzare</a:t>
            </a:r>
            <a:r>
              <a:rPr lang="it-IT" sz="1600" dirty="0"/>
              <a:t> il settore energetico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/>
              <a:t>garantire una maggiore efficienza energetica degli edifici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/>
              <a:t>collaborare con i partner internazionali per migliorare gli standard ambientali mondiali.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lvl="0"/>
            <a:endParaRPr lang="it-IT" sz="1600" dirty="0"/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64588767-2489-4457-A5CB-114DEB9F1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685"/>
            <a:ext cx="9143999" cy="46166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400" b="1" dirty="0">
                <a:solidFill>
                  <a:schemeClr val="bg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 </a:t>
            </a:r>
            <a:r>
              <a:rPr lang="it-IT" altLang="it-IT" sz="2400" b="1" dirty="0">
                <a:latin typeface="Gill Sans MT" panose="020B0502020104020203" pitchFamily="34" charset="0"/>
              </a:rPr>
              <a:t>Il contesto: </a:t>
            </a:r>
            <a:r>
              <a:rPr lang="it-IT" sz="2400" b="1" i="1" dirty="0">
                <a:solidFill>
                  <a:srgbClr val="FF0000"/>
                </a:solidFill>
              </a:rPr>
              <a:t>Il Green </a:t>
            </a:r>
            <a:r>
              <a:rPr lang="it-IT" sz="2400" b="1" i="1" dirty="0" err="1">
                <a:solidFill>
                  <a:srgbClr val="FF0000"/>
                </a:solidFill>
              </a:rPr>
              <a:t>Deal</a:t>
            </a:r>
            <a:r>
              <a:rPr lang="it-IT" sz="2400" b="1" i="1" dirty="0">
                <a:solidFill>
                  <a:srgbClr val="FF0000"/>
                </a:solidFill>
              </a:rPr>
              <a:t> europeo </a:t>
            </a:r>
            <a:r>
              <a:rPr lang="it-IT" sz="1200" dirty="0"/>
              <a:t>(COM (2019) 640) </a:t>
            </a:r>
            <a:endParaRPr lang="it-IT" altLang="it-IT" sz="12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97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97964" y="1669113"/>
            <a:ext cx="888914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dirty="0"/>
              <a:t>12/05/2021 </a:t>
            </a:r>
            <a:r>
              <a:rPr lang="it-IT" sz="1300" u="sng" dirty="0">
                <a:hlinkClick r:id="rId2"/>
              </a:rPr>
              <a:t>Piano d'azione "Azzerare l'inquinamento atmosferico, idrico e del  suolo"</a:t>
            </a:r>
            <a:r>
              <a:rPr lang="it-IT" sz="1300" dirty="0"/>
              <a:t> </a:t>
            </a:r>
          </a:p>
          <a:p>
            <a:r>
              <a:rPr lang="it-IT" sz="1300" b="1" dirty="0"/>
              <a:t>25/03/2021 </a:t>
            </a:r>
            <a:r>
              <a:rPr lang="it-IT" sz="1300" u="sng" dirty="0">
                <a:hlinkClick r:id="rId3"/>
              </a:rPr>
              <a:t>Piano d'azione per l'agricoltura biologica</a:t>
            </a:r>
            <a:endParaRPr lang="it-IT" sz="1300" dirty="0"/>
          </a:p>
          <a:p>
            <a:r>
              <a:rPr lang="it-IT" sz="1300" b="1" dirty="0"/>
              <a:t>18/01/ 2021</a:t>
            </a:r>
            <a:r>
              <a:rPr lang="it-IT" sz="1300" u="sng" dirty="0">
                <a:hlinkClick r:id="rId4"/>
              </a:rPr>
              <a:t>Nuovo Bauhaus europeo</a:t>
            </a:r>
            <a:endParaRPr lang="it-IT" sz="1300" dirty="0"/>
          </a:p>
          <a:p>
            <a:r>
              <a:rPr lang="it-IT" sz="1300" b="1" dirty="0"/>
              <a:t>10/12/2020 </a:t>
            </a:r>
            <a:r>
              <a:rPr lang="it-IT" sz="1300" u="sng" dirty="0">
                <a:hlinkClick r:id="rId5"/>
              </a:rPr>
              <a:t>European </a:t>
            </a:r>
            <a:r>
              <a:rPr lang="it-IT" sz="1300" u="sng" dirty="0" err="1">
                <a:hlinkClick r:id="rId5"/>
              </a:rPr>
              <a:t>Battery</a:t>
            </a:r>
            <a:r>
              <a:rPr lang="it-IT" sz="1300" u="sng" dirty="0">
                <a:hlinkClick r:id="rId5"/>
              </a:rPr>
              <a:t> </a:t>
            </a:r>
            <a:r>
              <a:rPr lang="it-IT" sz="1300" u="sng" dirty="0" err="1">
                <a:hlinkClick r:id="rId5"/>
              </a:rPr>
              <a:t>Alliance</a:t>
            </a:r>
            <a:endParaRPr lang="it-IT" sz="1300" dirty="0"/>
          </a:p>
          <a:p>
            <a:r>
              <a:rPr lang="it-IT" sz="1300" dirty="0"/>
              <a:t> </a:t>
            </a:r>
            <a:r>
              <a:rPr lang="it-IT" sz="1300" b="1" dirty="0"/>
              <a:t>9 /12/2020 </a:t>
            </a:r>
            <a:r>
              <a:rPr lang="it-IT" sz="1300" u="sng" dirty="0">
                <a:hlinkClick r:id="rId6"/>
              </a:rPr>
              <a:t>Patto europeo per il clima</a:t>
            </a:r>
            <a:endParaRPr lang="it-IT" sz="1300" dirty="0"/>
          </a:p>
          <a:p>
            <a:r>
              <a:rPr lang="it-IT" sz="1300" b="1" dirty="0"/>
              <a:t>19/11/2020 </a:t>
            </a:r>
            <a:r>
              <a:rPr lang="it-IT" sz="1300" u="sng" dirty="0">
                <a:hlinkClick r:id="rId7"/>
              </a:rPr>
              <a:t>Energie rinnovabili offshore</a:t>
            </a:r>
            <a:endParaRPr lang="it-IT" sz="1300" dirty="0"/>
          </a:p>
          <a:p>
            <a:r>
              <a:rPr lang="it-IT" sz="1300" b="1" dirty="0"/>
              <a:t>14/10/2020 </a:t>
            </a:r>
            <a:r>
              <a:rPr lang="it-IT" sz="1300" u="sng" dirty="0">
                <a:hlinkClick r:id="rId8"/>
              </a:rPr>
              <a:t>Ondata di ristrutturazioni</a:t>
            </a:r>
            <a:r>
              <a:rPr lang="it-IT" sz="1300" u="sng" dirty="0"/>
              <a:t> </a:t>
            </a:r>
            <a:endParaRPr lang="it-IT" sz="1300" dirty="0"/>
          </a:p>
          <a:p>
            <a:r>
              <a:rPr lang="it-IT" sz="1300" u="sng" dirty="0">
                <a:hlinkClick r:id="rId9"/>
              </a:rPr>
              <a:t>	          Strategia sul metano</a:t>
            </a:r>
            <a:endParaRPr lang="it-IT" sz="1300" dirty="0"/>
          </a:p>
          <a:p>
            <a:r>
              <a:rPr lang="it-IT" sz="1300" u="sng" dirty="0">
                <a:hlinkClick r:id="rId10"/>
              </a:rPr>
              <a:t>	          Strategia in materia di sostanze chimiche per la sostenibilità</a:t>
            </a:r>
            <a:endParaRPr lang="it-IT" sz="1300" dirty="0"/>
          </a:p>
          <a:p>
            <a:pPr algn="just"/>
            <a:r>
              <a:rPr lang="it-IT" sz="1300" b="1" dirty="0"/>
              <a:t>17/09/2020 </a:t>
            </a:r>
            <a:r>
              <a:rPr lang="it-IT" sz="1300" dirty="0"/>
              <a:t>Presentazione del </a:t>
            </a:r>
            <a:r>
              <a:rPr lang="it-IT" sz="1300" u="sng" dirty="0">
                <a:hlinkClick r:id="rId11"/>
              </a:rPr>
              <a:t>piano degli obiettivi climatici 2030</a:t>
            </a:r>
            <a:endParaRPr lang="it-IT" sz="1300" dirty="0"/>
          </a:p>
          <a:p>
            <a:pPr algn="just"/>
            <a:r>
              <a:rPr lang="it-IT" sz="1300" b="1" dirty="0"/>
              <a:t>8/07/2020 </a:t>
            </a:r>
            <a:r>
              <a:rPr lang="it-IT" sz="1300" dirty="0"/>
              <a:t>Adozione delle </a:t>
            </a:r>
            <a:r>
              <a:rPr lang="it-IT" sz="1300" u="sng" dirty="0">
                <a:hlinkClick r:id="rId12"/>
              </a:rPr>
              <a:t>strategie dell'UE per l'integrazione dei sistemi energetici e per l'idrogeno</a:t>
            </a:r>
            <a:r>
              <a:rPr lang="it-IT" sz="1300" dirty="0"/>
              <a:t> per preparare la strada verso un settore energetico pienamente </a:t>
            </a:r>
            <a:r>
              <a:rPr lang="it-IT" sz="1300" dirty="0" err="1"/>
              <a:t>decarbonizzato</a:t>
            </a:r>
            <a:r>
              <a:rPr lang="it-IT" sz="1300" dirty="0"/>
              <a:t>, più efficiente e interconnesso</a:t>
            </a:r>
          </a:p>
          <a:p>
            <a:pPr algn="just"/>
            <a:r>
              <a:rPr lang="it-IT" sz="1300" b="1" dirty="0"/>
              <a:t>20/05/2020 </a:t>
            </a:r>
            <a:r>
              <a:rPr lang="it-IT" sz="1300" dirty="0"/>
              <a:t>Presentazione della </a:t>
            </a:r>
            <a:r>
              <a:rPr lang="it-IT" sz="1300" u="sng" dirty="0">
                <a:hlinkClick r:id="rId13"/>
              </a:rPr>
              <a:t>strategia dell'UE sulla biodiversità per il 2030</a:t>
            </a:r>
            <a:r>
              <a:rPr lang="it-IT" sz="1300" dirty="0"/>
              <a:t> per  proteggere le risorse naturali fragili del nostro pianeta</a:t>
            </a:r>
          </a:p>
          <a:p>
            <a:pPr algn="just"/>
            <a:r>
              <a:rPr lang="it-IT" sz="1300" dirty="0"/>
              <a:t>Presentazione della strategia "</a:t>
            </a:r>
            <a:r>
              <a:rPr lang="it-IT" sz="1300" u="sng" dirty="0">
                <a:hlinkClick r:id="rId14"/>
              </a:rPr>
              <a:t>Dal produttore al consumatore</a:t>
            </a:r>
            <a:r>
              <a:rPr lang="it-IT" sz="1300" dirty="0"/>
              <a:t>" per rendere i sistemi alimentari più sostenibili</a:t>
            </a:r>
          </a:p>
          <a:p>
            <a:pPr algn="just"/>
            <a:r>
              <a:rPr lang="it-IT" sz="1300" b="1" dirty="0"/>
              <a:t>11/03/2020 </a:t>
            </a:r>
            <a:r>
              <a:rPr lang="it-IT" sz="1300" dirty="0"/>
              <a:t>Proposta di un </a:t>
            </a:r>
            <a:r>
              <a:rPr lang="it-IT" sz="1300" u="sng" dirty="0">
                <a:hlinkClick r:id="rId15"/>
              </a:rPr>
              <a:t>piano d'azione per l'economia circolare</a:t>
            </a:r>
            <a:r>
              <a:rPr lang="it-IT" sz="1300" dirty="0"/>
              <a:t> incentrato sull'uso sostenibile delle risorse</a:t>
            </a:r>
          </a:p>
          <a:p>
            <a:pPr algn="just"/>
            <a:r>
              <a:rPr lang="it-IT" sz="1300" b="1" dirty="0"/>
              <a:t>10/03/2020 </a:t>
            </a:r>
            <a:r>
              <a:rPr lang="it-IT" sz="1300" dirty="0"/>
              <a:t>Adozione della </a:t>
            </a:r>
            <a:r>
              <a:rPr lang="it-IT" sz="1300" u="sng" dirty="0">
                <a:hlinkClick r:id="rId16"/>
              </a:rPr>
              <a:t>strategia industriale europea</a:t>
            </a:r>
            <a:r>
              <a:rPr lang="it-IT" sz="1300" dirty="0"/>
              <a:t>, un piano per un'economia pronta per il futuro</a:t>
            </a:r>
          </a:p>
          <a:p>
            <a:pPr algn="just"/>
            <a:r>
              <a:rPr lang="it-IT" sz="1300" b="1" dirty="0"/>
              <a:t>4/03/2020 </a:t>
            </a:r>
            <a:r>
              <a:rPr lang="it-IT" sz="1300" dirty="0"/>
              <a:t>Proposta per una </a:t>
            </a:r>
            <a:r>
              <a:rPr lang="it-IT" sz="1300" u="sng" dirty="0">
                <a:hlinkClick r:id="rId17"/>
              </a:rPr>
              <a:t>legge europea sul clima</a:t>
            </a:r>
            <a:r>
              <a:rPr lang="it-IT" sz="1300" dirty="0"/>
              <a:t> al fine di garantire un‘Unione europea a impatto climatico zero entro il 2050</a:t>
            </a:r>
          </a:p>
          <a:p>
            <a:pPr algn="just"/>
            <a:r>
              <a:rPr lang="it-IT" sz="1300" dirty="0"/>
              <a:t>Consultazione pubblica (aperta fino al 17 giugno 2020) sul </a:t>
            </a:r>
            <a:r>
              <a:rPr lang="it-IT" sz="1300" u="sng" dirty="0">
                <a:hlinkClick r:id="rId17"/>
              </a:rPr>
              <a:t>patto europeo per il clima</a:t>
            </a:r>
            <a:r>
              <a:rPr lang="it-IT" sz="1300" dirty="0"/>
              <a:t>, che riunisce le regioni, le comunità locali, la società civile, le imprese e le scuole</a:t>
            </a:r>
          </a:p>
          <a:p>
            <a:pPr algn="just"/>
            <a:r>
              <a:rPr lang="it-IT" sz="1300" b="1" dirty="0"/>
              <a:t>14/01/2020 </a:t>
            </a:r>
            <a:r>
              <a:rPr lang="it-IT" sz="1300" dirty="0"/>
              <a:t>Presentazione del </a:t>
            </a:r>
            <a:r>
              <a:rPr lang="it-IT" sz="1300" u="sng" dirty="0">
                <a:hlinkClick r:id="rId18"/>
              </a:rPr>
              <a:t>piano di investimenti del Green Deal europeo</a:t>
            </a:r>
            <a:r>
              <a:rPr lang="it-IT" sz="1300" dirty="0"/>
              <a:t> e del </a:t>
            </a:r>
            <a:r>
              <a:rPr lang="it-IT" sz="1300" u="sng" dirty="0">
                <a:hlinkClick r:id="rId19"/>
              </a:rPr>
              <a:t>meccanismo per una transizione giusta</a:t>
            </a:r>
            <a:endParaRPr lang="it-IT" sz="1300" dirty="0"/>
          </a:p>
          <a:p>
            <a:pPr algn="just"/>
            <a:endParaRPr lang="it-IT" sz="1300" dirty="0"/>
          </a:p>
          <a:p>
            <a:pPr algn="just"/>
            <a:r>
              <a:rPr lang="it-IT" sz="1000" dirty="0"/>
              <a:t>info/</a:t>
            </a:r>
            <a:r>
              <a:rPr lang="it-IT" sz="1000" dirty="0" err="1"/>
              <a:t>strategy</a:t>
            </a:r>
            <a:r>
              <a:rPr lang="it-IT" sz="1000" dirty="0"/>
              <a:t>/priorities-2019-2024/</a:t>
            </a:r>
            <a:r>
              <a:rPr lang="it-IT" sz="1000" dirty="0" err="1"/>
              <a:t>european</a:t>
            </a:r>
            <a:r>
              <a:rPr lang="it-IT" sz="1000" dirty="0"/>
              <a:t>-green-deal/</a:t>
            </a:r>
            <a:r>
              <a:rPr lang="it-IT" sz="1000" dirty="0" err="1"/>
              <a:t>actions-being-taken-eu</a:t>
            </a:r>
            <a:r>
              <a:rPr lang="it-IT" sz="1000" dirty="0"/>
              <a:t>/just-</a:t>
            </a:r>
            <a:r>
              <a:rPr lang="it-IT" sz="1000" dirty="0" err="1"/>
              <a:t>transition</a:t>
            </a:r>
            <a:r>
              <a:rPr lang="it-IT" sz="1000" dirty="0"/>
              <a:t>-</a:t>
            </a:r>
            <a:r>
              <a:rPr lang="it-IT" sz="1000" dirty="0" err="1"/>
              <a:t>mechanism_it</a:t>
            </a:r>
            <a:endParaRPr lang="it-IT" sz="1000" dirty="0"/>
          </a:p>
          <a:p>
            <a:pPr>
              <a:spcAft>
                <a:spcPts val="0"/>
              </a:spcAft>
            </a:pPr>
            <a:endParaRPr lang="it-IT" sz="1300" dirty="0">
              <a:effectLst/>
            </a:endParaRPr>
          </a:p>
        </p:txBody>
      </p:sp>
      <p:sp>
        <p:nvSpPr>
          <p:cNvPr id="5" name="Rettangolo 3">
            <a:extLst>
              <a:ext uri="{FF2B5EF4-FFF2-40B4-BE49-F238E27FC236}">
                <a16:creationId xmlns="" xmlns:a16="http://schemas.microsoft.com/office/drawing/2014/main" id="{E7A43D41-5FEC-403D-9D30-BB2BCDD8C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685"/>
            <a:ext cx="9143999" cy="46166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400" b="1" dirty="0">
                <a:solidFill>
                  <a:schemeClr val="bg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 </a:t>
            </a:r>
            <a:r>
              <a:rPr lang="it-IT" altLang="it-IT" sz="2400" b="1" dirty="0">
                <a:latin typeface="Gill Sans MT" panose="020B0502020104020203" pitchFamily="34" charset="0"/>
              </a:rPr>
              <a:t>Il contesto: </a:t>
            </a:r>
            <a:r>
              <a:rPr lang="it-IT" sz="2400" b="1" i="1" dirty="0">
                <a:solidFill>
                  <a:srgbClr val="FF0000"/>
                </a:solidFill>
              </a:rPr>
              <a:t>Il Green </a:t>
            </a:r>
            <a:r>
              <a:rPr lang="it-IT" sz="2400" b="1" i="1" dirty="0" err="1">
                <a:solidFill>
                  <a:srgbClr val="FF0000"/>
                </a:solidFill>
              </a:rPr>
              <a:t>Deal</a:t>
            </a:r>
            <a:r>
              <a:rPr lang="it-IT" sz="2400" b="1" i="1" dirty="0">
                <a:solidFill>
                  <a:srgbClr val="FF0000"/>
                </a:solidFill>
              </a:rPr>
              <a:t> europeo </a:t>
            </a:r>
            <a:r>
              <a:rPr lang="it-IT" sz="1200" dirty="0"/>
              <a:t>(COM (2019) 640) </a:t>
            </a:r>
            <a:endParaRPr lang="it-IT" altLang="it-IT" sz="12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37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00297" y="1715858"/>
            <a:ext cx="86514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700" dirty="0"/>
              <a:t>La Comunicazione alla Commissione «Il Green Deal europeo» (640/2019) prevede che </a:t>
            </a:r>
            <a:r>
              <a:rPr lang="it-IT" sz="1700" b="1" i="1" dirty="0"/>
              <a:t>Le autorità pubbliche, comprese le istituzioni dell'UE, dovrebbero dare l'esempio, assicurandosi che i loro appalti si basino su criteri ecologici.</a:t>
            </a:r>
            <a:r>
              <a:rPr lang="it-IT" sz="1700" i="1" dirty="0"/>
              <a:t> </a:t>
            </a:r>
          </a:p>
          <a:p>
            <a:endParaRPr lang="it-IT" sz="1700" dirty="0"/>
          </a:p>
          <a:p>
            <a:pPr algn="just"/>
            <a:r>
              <a:rPr lang="it-IT" sz="1700" dirty="0"/>
              <a:t>La Comunicazione alla Commissione </a:t>
            </a:r>
            <a:r>
              <a:rPr lang="it-IT" sz="1700" b="1" dirty="0">
                <a:solidFill>
                  <a:srgbClr val="FF0000"/>
                </a:solidFill>
              </a:rPr>
              <a:t>Piano di investimenti per un'Europa sostenibile. Piano di investimenti del Green Deal europeo (21/2020) </a:t>
            </a:r>
            <a:r>
              <a:rPr lang="it-IT" sz="1700" dirty="0"/>
              <a:t>afferma che «</a:t>
            </a:r>
            <a:r>
              <a:rPr lang="it-IT" sz="1700" b="1" i="1" dirty="0"/>
              <a:t>La Commissione proporrà criteri o obiettivi verdi obbligatori minimi per gli appalti pubblici nella normativa sulle iniziative settoriali, sui finanziamenti UE o su prodotti specifici. Questi criteri minimi stabiliranno di fatto una definizione comune degli acquisti verdi. </a:t>
            </a:r>
            <a:r>
              <a:rPr lang="it-IT" sz="1700" dirty="0"/>
              <a:t>(…) Al tempo stesso, gli acquirenti pubblici dovrebbero applicare, ogniqualvolta sia possibile, metodologie basate sui costi del ciclo di vita»</a:t>
            </a:r>
          </a:p>
          <a:p>
            <a:pPr algn="just"/>
            <a:endParaRPr lang="it-IT" sz="1700" dirty="0"/>
          </a:p>
          <a:p>
            <a:pPr algn="just"/>
            <a:r>
              <a:rPr lang="it-IT" sz="1700" dirty="0"/>
              <a:t>Il documento </a:t>
            </a:r>
            <a:r>
              <a:rPr lang="it-IT" sz="1700" b="1" dirty="0">
                <a:solidFill>
                  <a:srgbClr val="FF0000"/>
                </a:solidFill>
              </a:rPr>
              <a:t>Una nuova Strategia Industriale europea</a:t>
            </a:r>
            <a:r>
              <a:rPr lang="it-IT" sz="1700" b="1" dirty="0"/>
              <a:t> </a:t>
            </a:r>
            <a:r>
              <a:rPr lang="it-IT" sz="1700" dirty="0"/>
              <a:t>(Comunicazione della Commissione n. 102 del 10 Marzo 2020) invece afferma che </a:t>
            </a:r>
            <a:r>
              <a:rPr lang="it-IT" sz="1700" i="1" dirty="0"/>
              <a:t>Le autorità pubbliche, comprese le istituzioni dell'UE, dovrebbero dare l'esempio scegliendo beni, servizi e opere rispettosi dell'ambiente. </a:t>
            </a:r>
            <a:r>
              <a:rPr lang="it-IT" sz="1700" dirty="0"/>
              <a:t>Attraverso questo, </a:t>
            </a:r>
            <a:r>
              <a:rPr lang="it-IT" sz="1700" b="1" i="1" dirty="0"/>
              <a:t>gli appalti verdi possono aiutare a guidare il passaggio verso i consumi e le produzioni sostenibili</a:t>
            </a:r>
            <a:r>
              <a:rPr lang="it-IT" sz="1700" i="1" dirty="0"/>
              <a:t>.</a:t>
            </a:r>
            <a:r>
              <a:rPr lang="it-IT" sz="1700" dirty="0"/>
              <a:t> La Commissione proporrà ulteriori leggi e orientamenti sugli acquisti pubblici verdi.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D016654D-77BB-435C-9462-3D0B57C88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" y="1054685"/>
            <a:ext cx="9142585" cy="46166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400" b="1" dirty="0">
                <a:solidFill>
                  <a:schemeClr val="bg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 </a:t>
            </a:r>
            <a:r>
              <a:rPr lang="it-IT" altLang="it-IT" sz="2400" b="1" dirty="0">
                <a:latin typeface="Gill Sans MT" panose="020B0502020104020203" pitchFamily="34" charset="0"/>
              </a:rPr>
              <a:t>Il contesto: </a:t>
            </a:r>
            <a:r>
              <a:rPr lang="it-IT" sz="2400" b="1" i="1" dirty="0">
                <a:solidFill>
                  <a:srgbClr val="FF0000"/>
                </a:solidFill>
              </a:rPr>
              <a:t>Il Green Deal europeo e il GPP </a:t>
            </a:r>
            <a:endParaRPr lang="it-IT" altLang="it-IT" sz="2400" b="1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294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10800000" flipV="1">
            <a:off x="169681" y="1637385"/>
            <a:ext cx="8729221" cy="4383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5000"/>
              </a:lnSpc>
              <a:spcAft>
                <a:spcPts val="940"/>
              </a:spcAft>
            </a:pPr>
            <a:r>
              <a:rPr lang="it-IT" dirty="0">
                <a:highlight>
                  <a:srgbClr val="FFFFFF"/>
                </a:highlight>
                <a:latin typeface="Gill Sans MT" panose="020B0502020104020203" pitchFamily="34" charset="0"/>
                <a:ea typeface="Calibri" panose="020F0502020204030204" pitchFamily="34" charset="0"/>
              </a:rPr>
              <a:t>L’iniziativa </a:t>
            </a:r>
            <a:r>
              <a:rPr lang="it-IT" b="1" i="1" dirty="0">
                <a:solidFill>
                  <a:srgbClr val="FF0000"/>
                </a:solidFill>
                <a:highlight>
                  <a:srgbClr val="FFFFFF"/>
                </a:highlight>
                <a:latin typeface="Gill Sans MT" panose="020B0502020104020203" pitchFamily="34" charset="0"/>
                <a:ea typeface="Calibri" panose="020F0502020204030204" pitchFamily="34" charset="0"/>
              </a:rPr>
              <a:t>Next Generation EU</a:t>
            </a:r>
            <a:r>
              <a:rPr lang="it-IT" dirty="0">
                <a:solidFill>
                  <a:srgbClr val="FF0000"/>
                </a:solidFill>
                <a:highlight>
                  <a:srgbClr val="FFFFFF"/>
                </a:highlight>
                <a:latin typeface="Gill Sans MT" panose="020B0502020104020203" pitchFamily="34" charset="0"/>
                <a:ea typeface="Calibri" panose="020F0502020204030204" pitchFamily="34" charset="0"/>
              </a:rPr>
              <a:t> </a:t>
            </a:r>
            <a:r>
              <a:rPr lang="it-IT" dirty="0">
                <a:highlight>
                  <a:srgbClr val="FFFFFF"/>
                </a:highlight>
                <a:latin typeface="Gill Sans MT" panose="020B0502020104020203" pitchFamily="34" charset="0"/>
                <a:ea typeface="Calibri" panose="020F0502020204030204" pitchFamily="34" charset="0"/>
              </a:rPr>
              <a:t>(NGEU), approvata nel luglio 2020 dal Consiglio europeo, è uno strumento per il rilancio dell’economia europea con lo scopo di promuovere una ripresa dell’economia europea all’insegna della transizione ecologica, della digitalizzazione, della competitività, della formazione e dell’inclusione sociale, territoriale e di genere. </a:t>
            </a:r>
          </a:p>
          <a:p>
            <a:pPr lvl="0" algn="just">
              <a:lnSpc>
                <a:spcPct val="105000"/>
              </a:lnSpc>
              <a:spcAft>
                <a:spcPts val="940"/>
              </a:spcAft>
            </a:pPr>
            <a:r>
              <a:rPr lang="it-IT" dirty="0">
                <a:highlight>
                  <a:srgbClr val="FFFFFF"/>
                </a:highlight>
                <a:latin typeface="Gill Sans MT" panose="020B0502020104020203" pitchFamily="34" charset="0"/>
                <a:ea typeface="Calibri" panose="020F0502020204030204" pitchFamily="34" charset="0"/>
              </a:rPr>
              <a:t>Il NGUE integra il Quadro finanziario pluriennale per il periodo 2021-27;  è dotato di </a:t>
            </a:r>
            <a:r>
              <a:rPr lang="it-IT" b="1" dirty="0">
                <a:solidFill>
                  <a:srgbClr val="FF0000"/>
                </a:solidFill>
                <a:highlight>
                  <a:srgbClr val="FFFFFF"/>
                </a:highlight>
                <a:latin typeface="Gill Sans MT" panose="020B0502020104020203" pitchFamily="34" charset="0"/>
                <a:ea typeface="Calibri" panose="020F0502020204030204" pitchFamily="34" charset="0"/>
              </a:rPr>
              <a:t>750 miliardi di euro</a:t>
            </a:r>
            <a:r>
              <a:rPr lang="it-IT" dirty="0">
                <a:highlight>
                  <a:srgbClr val="FFFFFF"/>
                </a:highlight>
                <a:latin typeface="Gill Sans MT" panose="020B0502020104020203" pitchFamily="34" charset="0"/>
                <a:ea typeface="Calibri" panose="020F0502020204030204" pitchFamily="34" charset="0"/>
              </a:rPr>
              <a:t>, incorporato in un bilancio settennale 2021-2027 del valore complessivo di circa </a:t>
            </a:r>
            <a:r>
              <a:rPr lang="it-IT" b="1" dirty="0">
                <a:solidFill>
                  <a:srgbClr val="FF0000"/>
                </a:solidFill>
                <a:highlight>
                  <a:srgbClr val="FFFFFF"/>
                </a:highlight>
                <a:latin typeface="Gill Sans MT" panose="020B0502020104020203" pitchFamily="34" charset="0"/>
                <a:ea typeface="Calibri" panose="020F0502020204030204" pitchFamily="34" charset="0"/>
              </a:rPr>
              <a:t>1.800 miliardi di euro</a:t>
            </a:r>
            <a:r>
              <a:rPr lang="it-IT" dirty="0">
                <a:highlight>
                  <a:srgbClr val="FFFFFF"/>
                </a:highlight>
                <a:latin typeface="Gill Sans MT" panose="020B0502020104020203" pitchFamily="34" charset="0"/>
                <a:ea typeface="Calibri" panose="020F0502020204030204" pitchFamily="34" charset="0"/>
              </a:rPr>
              <a:t>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it-IT" dirty="0">
                <a:highlight>
                  <a:srgbClr val="FFFFFF"/>
                </a:highlight>
              </a:rPr>
              <a:t>Per accedere ai fondi del </a:t>
            </a:r>
            <a:r>
              <a:rPr lang="it-IT" b="1" i="1" dirty="0">
                <a:highlight>
                  <a:srgbClr val="FFFFFF"/>
                </a:highlight>
                <a:ea typeface="Calibri" panose="020F0502020204030204" pitchFamily="34" charset="0"/>
              </a:rPr>
              <a:t>Next Generation EU</a:t>
            </a:r>
            <a:r>
              <a:rPr lang="it-IT" dirty="0">
                <a:highlight>
                  <a:srgbClr val="FFFFFF"/>
                </a:highlight>
                <a:ea typeface="Calibri" panose="020F0502020204030204" pitchFamily="34" charset="0"/>
              </a:rPr>
              <a:t>, ciascun Stato membro ha predisposto un</a:t>
            </a:r>
            <a:r>
              <a:rPr lang="it-IT" dirty="0"/>
              <a:t> </a:t>
            </a:r>
            <a:r>
              <a:rPr lang="it-IT" b="1" i="1" dirty="0"/>
              <a:t>Piano Nazionale di Ripresa e Resilienza;  Il PNRR </a:t>
            </a:r>
            <a:r>
              <a:rPr lang="it-IT" dirty="0"/>
              <a:t>è lo strumento per cogliere la grande occasione e rendere l’Italia un Paese più equo, verde e inclusivo, con un’economia più competitiva, dinamica e innovativa. Si tratta di azioni e interventi disegnati per superare l’impatto economico e sociale della pandemia intervenendo sui suoi nodi strutturali e dotandola degli strumenti necessari per affrontare le sfide ambientali, tecnologiche e sociali del nostro tempo e del futuro. </a:t>
            </a:r>
          </a:p>
        </p:txBody>
      </p:sp>
      <p:sp>
        <p:nvSpPr>
          <p:cNvPr id="5" name="Rettangolo 3"/>
          <p:cNvSpPr>
            <a:spLocks noChangeArrowheads="1"/>
          </p:cNvSpPr>
          <p:nvPr/>
        </p:nvSpPr>
        <p:spPr bwMode="auto">
          <a:xfrm>
            <a:off x="0" y="979271"/>
            <a:ext cx="9144000" cy="369332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b="1" dirty="0">
                <a:latin typeface="Gill Sans MT" panose="020B0502020104020203" pitchFamily="34" charset="0"/>
              </a:rPr>
              <a:t>Il contesto:  </a:t>
            </a:r>
            <a:r>
              <a:rPr lang="it-IT" altLang="it-IT" sz="16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Next Generation EU (NGEU) Piano Nazionale di Ripresa e Resilienza  (PNRR) </a:t>
            </a:r>
            <a:endParaRPr lang="it-IT" altLang="it-IT" sz="16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502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10800000" flipV="1">
            <a:off x="320511" y="1560166"/>
            <a:ext cx="8568965" cy="4763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it-IT" sz="1400" dirty="0"/>
              <a:t>Il Piano si sviluppa intorno a </a:t>
            </a:r>
            <a:r>
              <a:rPr lang="it-IT" sz="1400" b="1" dirty="0">
                <a:solidFill>
                  <a:srgbClr val="FF0000"/>
                </a:solidFill>
              </a:rPr>
              <a:t>tre assi strategici</a:t>
            </a:r>
            <a:r>
              <a:rPr lang="it-IT" sz="1400" dirty="0"/>
              <a:t> condivisi a livello europeo:</a:t>
            </a:r>
          </a:p>
          <a:p>
            <a:pPr marL="285750" indent="-285750" algn="just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400" b="1" i="1" dirty="0"/>
              <a:t>digitalizzazione e innovazione,</a:t>
            </a:r>
          </a:p>
          <a:p>
            <a:pPr marL="285750" indent="-285750" algn="just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400" b="1" i="1" dirty="0"/>
              <a:t>transizione ecologica,</a:t>
            </a:r>
          </a:p>
          <a:p>
            <a:pPr marL="285750" indent="-285750" algn="just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400" b="1" i="1" dirty="0"/>
              <a:t>inclusione sociale,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it-IT" sz="1400" dirty="0"/>
              <a:t>lungo </a:t>
            </a:r>
            <a:r>
              <a:rPr lang="it-IT" sz="1400" b="1" dirty="0">
                <a:solidFill>
                  <a:srgbClr val="FF0000"/>
                </a:solidFill>
              </a:rPr>
              <a:t>sei missioni</a:t>
            </a:r>
            <a:r>
              <a:rPr lang="it-IT" sz="1400" dirty="0"/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it-IT" sz="1400" b="1" i="1" dirty="0"/>
              <a:t>Digitalizzazione, Innovazione, Competitività, Cultura</a:t>
            </a:r>
            <a:r>
              <a:rPr lang="it-IT" sz="1400" dirty="0"/>
              <a:t>: per promuovere trasformazione digitale del Paese, sostenere l’innovazione del sistema produttivo, e investire in due settori chiave per l’Italia, turismo e cultura.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it-IT" sz="1400" b="1" i="1" dirty="0"/>
              <a:t>Rivoluzione Verde e Transizione Ecologica</a:t>
            </a:r>
            <a:r>
              <a:rPr lang="it-IT" sz="1400" dirty="0"/>
              <a:t>: per migliorare la sostenibilità e la resilienza del sistema economico e assicurare una transizione ambientale equa e inclusiva.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it-IT" sz="1400" b="1" i="1" dirty="0"/>
              <a:t>Infrastrutture per una Mobilità Sostenibile </a:t>
            </a:r>
            <a:r>
              <a:rPr lang="it-IT" sz="1400" dirty="0"/>
              <a:t>per lo sviluppo di un’infrastruttura di trasporto moderna, sostenibile ed estesa a tutte le aree del Paese.</a:t>
            </a:r>
            <a:endParaRPr lang="it-IT" sz="1400" i="1" dirty="0"/>
          </a:p>
          <a:p>
            <a:pPr marL="228600" indent="-228600" algn="just">
              <a:buFont typeface="+mj-lt"/>
              <a:buAutoNum type="arabicPeriod"/>
            </a:pPr>
            <a:r>
              <a:rPr lang="it-IT" sz="1400" b="1" i="1" dirty="0"/>
              <a:t>Istruzione e Ricerca</a:t>
            </a:r>
            <a:r>
              <a:rPr lang="it-IT" sz="1400" dirty="0"/>
              <a:t>: per rafforzare il sistema educativo, le competenze digitali e tecnico-scientifiche, la ricerca e il trasferimento tecnologico.</a:t>
            </a:r>
            <a:endParaRPr lang="it-IT" sz="1400" b="1" i="1" dirty="0"/>
          </a:p>
          <a:p>
            <a:pPr marL="228600" indent="-228600" algn="just">
              <a:buFont typeface="+mj-lt"/>
              <a:buAutoNum type="arabicPeriod"/>
            </a:pPr>
            <a:r>
              <a:rPr lang="it-IT" sz="1400" b="1" i="1" dirty="0"/>
              <a:t>Inclusione e Coesione</a:t>
            </a:r>
            <a:r>
              <a:rPr lang="it-IT" sz="1400" dirty="0"/>
              <a:t>: per facilitare la partecipazione al mercato del lavoro, anche attraverso la formazione, rafforzare le politiche attive del lavoro e favorire l’inclusione sociale.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it-IT" sz="1400" b="1" i="1" dirty="0"/>
              <a:t>Salute</a:t>
            </a:r>
            <a:r>
              <a:rPr lang="it-IT" sz="1400" dirty="0"/>
              <a:t>: per  rafforzare la prevenzione e i servizi sanitari sul territorio, modernizzare e digitalizzare il sistema sanitario e garantire equità di accesso alle cure.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it-IT" sz="1400" dirty="0"/>
              <a:t>che a loro volta raggruppano </a:t>
            </a:r>
            <a:r>
              <a:rPr lang="it-IT" sz="1400" b="1" dirty="0">
                <a:solidFill>
                  <a:srgbClr val="FF0000"/>
                </a:solidFill>
              </a:rPr>
              <a:t>16 componenti </a:t>
            </a:r>
            <a:r>
              <a:rPr lang="it-IT" sz="1400" dirty="0"/>
              <a:t>in cui si concentrano </a:t>
            </a:r>
            <a:r>
              <a:rPr lang="it-IT" sz="1400" b="1" dirty="0">
                <a:solidFill>
                  <a:srgbClr val="FF0000"/>
                </a:solidFill>
              </a:rPr>
              <a:t>48 linee di intervento</a:t>
            </a:r>
            <a:r>
              <a:rPr lang="it-IT" sz="1400" dirty="0"/>
              <a:t>, con progetti selezionati privilegiando quelli trasformativi e con maggiore impatto sull’economia e sul lavoro, e riforme a essi coerenti.</a:t>
            </a:r>
            <a:r>
              <a:rPr lang="it-IT" sz="1400" dirty="0">
                <a:highlight>
                  <a:srgbClr val="FFFFFF"/>
                </a:highlight>
                <a:latin typeface="Gill Sans MT" panose="020B0502020104020203" pitchFamily="34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5" name="Rettangolo 3"/>
          <p:cNvSpPr>
            <a:spLocks noChangeArrowheads="1"/>
          </p:cNvSpPr>
          <p:nvPr/>
        </p:nvSpPr>
        <p:spPr bwMode="auto">
          <a:xfrm>
            <a:off x="0" y="979271"/>
            <a:ext cx="9144000" cy="369332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b="1" dirty="0">
                <a:latin typeface="Gill Sans MT" panose="020B0502020104020203" pitchFamily="34" charset="0"/>
              </a:rPr>
              <a:t>Il contesto:  </a:t>
            </a:r>
            <a:r>
              <a:rPr lang="it-IT" altLang="it-IT" sz="16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Next Generation EU (NGEU) Piano Nazionale di Ripresa e Resilienza - PNRR </a:t>
            </a:r>
            <a:endParaRPr lang="it-IT" altLang="it-IT" sz="16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949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10800000" flipV="1">
            <a:off x="165462" y="1458846"/>
            <a:ext cx="8742053" cy="5351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it-IT" sz="1200" dirty="0">
                <a:highlight>
                  <a:srgbClr val="FFFFFF"/>
                </a:highlight>
                <a:latin typeface="Gill Sans MT" panose="020B0502020104020203" pitchFamily="34" charset="0"/>
                <a:ea typeface="Calibri" panose="020F0502020204030204" pitchFamily="34" charset="0"/>
              </a:rPr>
              <a:t>Il </a:t>
            </a:r>
            <a:r>
              <a:rPr lang="it-IT" sz="1200" b="1" dirty="0">
                <a:solidFill>
                  <a:srgbClr val="FF0000"/>
                </a:solidFill>
                <a:highlight>
                  <a:srgbClr val="FFFFFF"/>
                </a:highlight>
                <a:latin typeface="Gill Sans MT" panose="020B0502020104020203" pitchFamily="34" charset="0"/>
                <a:ea typeface="Calibri" panose="020F0502020204030204" pitchFamily="34" charset="0"/>
              </a:rPr>
              <a:t>PNRR</a:t>
            </a:r>
            <a:r>
              <a:rPr lang="it-IT" sz="1200" dirty="0">
                <a:highlight>
                  <a:srgbClr val="FFFFFF"/>
                </a:highlight>
                <a:latin typeface="Gill Sans MT" panose="020B0502020104020203" pitchFamily="34" charset="0"/>
                <a:ea typeface="Calibri" panose="020F0502020204030204" pitchFamily="34" charset="0"/>
              </a:rPr>
              <a:t> dovrà essere coerente con le sfide e le priorità specifiche per Paese individuate nel contesto del Semestre europeo e con le informazioni contenute nei Programmi nazionali di riforma, nei Piani nazionali per l'energia e il clima, nei Piani territoriali per una transizione giusta, nei Piani nazionali per l'attuazione della Garanzia Giovani e negli Accordi di partenariato; rispetto alla dotazione: </a:t>
            </a:r>
          </a:p>
          <a:p>
            <a:pPr marL="342900" indent="-342900" algn="just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it-IT" sz="1200" b="1" dirty="0">
                <a:solidFill>
                  <a:srgbClr val="FF0000"/>
                </a:solidFill>
                <a:highlight>
                  <a:srgbClr val="FFFFFF"/>
                </a:highlight>
                <a:latin typeface="Gill Sans MT" panose="020B0502020104020203" pitchFamily="34" charset="0"/>
                <a:ea typeface="Calibri" panose="020F0502020204030204" pitchFamily="34" charset="0"/>
              </a:rPr>
              <a:t>almeno il 37% </a:t>
            </a:r>
            <a:r>
              <a:rPr lang="it-IT" sz="1200" dirty="0">
                <a:highlight>
                  <a:srgbClr val="FFFFFF"/>
                </a:highlight>
                <a:latin typeface="Gill Sans MT" panose="020B0502020104020203" pitchFamily="34" charset="0"/>
                <a:ea typeface="Calibri" panose="020F0502020204030204" pitchFamily="34" charset="0"/>
              </a:rPr>
              <a:t>sostegno della transizione verde, compresa la biodiversità; </a:t>
            </a:r>
          </a:p>
          <a:p>
            <a:pPr marL="342900" indent="-342900" algn="just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it-IT" sz="1200" b="1" dirty="0">
                <a:solidFill>
                  <a:srgbClr val="FF0000"/>
                </a:solidFill>
                <a:highlight>
                  <a:srgbClr val="FFFFFF"/>
                </a:highlight>
                <a:latin typeface="Gill Sans MT" panose="020B0502020104020203" pitchFamily="34" charset="0"/>
                <a:ea typeface="Calibri" panose="020F0502020204030204" pitchFamily="34" charset="0"/>
              </a:rPr>
              <a:t>almeno il 20% </a:t>
            </a:r>
            <a:r>
              <a:rPr lang="it-IT" sz="1200" dirty="0">
                <a:highlight>
                  <a:srgbClr val="FFFFFF"/>
                </a:highlight>
                <a:latin typeface="Gill Sans MT" panose="020B0502020104020203" pitchFamily="34" charset="0"/>
                <a:ea typeface="Calibri" panose="020F0502020204030204" pitchFamily="34" charset="0"/>
              </a:rPr>
              <a:t>alla trasformazione digitale; 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it-IT" sz="1200" dirty="0">
                <a:highlight>
                  <a:srgbClr val="FFFFFF"/>
                </a:highlight>
                <a:latin typeface="Gill Sans MT" panose="020B0502020104020203" pitchFamily="34" charset="0"/>
                <a:ea typeface="Calibri" panose="020F0502020204030204" pitchFamily="34" charset="0"/>
              </a:rPr>
              <a:t>Altre indicazioni:</a:t>
            </a:r>
          </a:p>
          <a:p>
            <a:pPr marL="342900" indent="-342900" algn="just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it-IT" sz="1200" dirty="0">
                <a:highlight>
                  <a:srgbClr val="FFFFFF"/>
                </a:highlight>
                <a:latin typeface="Gill Sans MT" panose="020B0502020104020203" pitchFamily="34" charset="0"/>
                <a:ea typeface="Calibri" panose="020F0502020204030204" pitchFamily="34" charset="0"/>
              </a:rPr>
              <a:t>Dettagliare le misure per contribuire alla parità di genere e alle pari opportunità, </a:t>
            </a:r>
          </a:p>
          <a:p>
            <a:pPr marL="342900" indent="-342900" algn="just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it-IT" sz="1200" dirty="0">
                <a:highlight>
                  <a:srgbClr val="FFFFFF"/>
                </a:highlight>
                <a:latin typeface="Gill Sans MT" panose="020B0502020104020203" pitchFamily="34" charset="0"/>
                <a:ea typeface="Calibri" panose="020F0502020204030204" pitchFamily="34" charset="0"/>
              </a:rPr>
              <a:t>rafforzare il potenziale di crescita e attenuare l'impatto sociale ed economico della crisi, contribuendo all'attuazione del Pilastro europeo dei diritti sociali; </a:t>
            </a:r>
          </a:p>
          <a:p>
            <a:pPr marL="342900" indent="-342900" algn="just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it-IT" sz="1200" dirty="0">
                <a:highlight>
                  <a:srgbClr val="FFFFFF"/>
                </a:highlight>
                <a:latin typeface="Gill Sans MT" panose="020B0502020104020203" pitchFamily="34" charset="0"/>
                <a:ea typeface="Calibri" panose="020F0502020204030204" pitchFamily="34" charset="0"/>
              </a:rPr>
              <a:t>definire i target intermedi e finali e un calendario indicativo dell'attuazione delle riforme e degli investimenti, (fine agosto 2026)</a:t>
            </a:r>
          </a:p>
          <a:p>
            <a:pPr marL="342900" indent="-342900" algn="just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it-IT" sz="1200" dirty="0">
                <a:highlight>
                  <a:srgbClr val="FFFFFF"/>
                </a:highlight>
                <a:latin typeface="Gill Sans MT" panose="020B0502020104020203" pitchFamily="34" charset="0"/>
                <a:ea typeface="Calibri" panose="020F0502020204030204" pitchFamily="34" charset="0"/>
              </a:rPr>
              <a:t>indicare le modalità per il monitoraggio e l'attuazione del Piano, tappe, obiettivi e indicatori inclusi; </a:t>
            </a:r>
          </a:p>
          <a:p>
            <a:pPr marL="342900" indent="-342900" algn="just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it-IT" sz="1200" dirty="0">
                <a:highlight>
                  <a:srgbClr val="FFFFFF"/>
                </a:highlight>
                <a:latin typeface="Gill Sans MT" panose="020B0502020104020203" pitchFamily="34" charset="0"/>
                <a:ea typeface="Calibri" panose="020F0502020204030204" pitchFamily="34" charset="0"/>
              </a:rPr>
              <a:t>dare conto delle misure nazionali volte a prevenire, individuare e correggere corruzione, frodi e conflitti di interesse.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it-IT" sz="1200" dirty="0"/>
              <a:t>Le risorse allocate sono: per </a:t>
            </a:r>
            <a:r>
              <a:rPr lang="it-IT" sz="1200" b="1" dirty="0"/>
              <a:t>191,5 miliardi di euro </a:t>
            </a:r>
            <a:r>
              <a:rPr lang="it-IT" sz="1200" dirty="0"/>
              <a:t>finanziate attraverso il Dispositivo per la Ripresa e la Resilienza e per </a:t>
            </a:r>
            <a:r>
              <a:rPr lang="it-IT" sz="1200" b="1" dirty="0"/>
              <a:t>30,6 miliardi </a:t>
            </a:r>
            <a:r>
              <a:rPr lang="it-IT" sz="1200" dirty="0"/>
              <a:t>attraverso il Fondo complementare istituito con il Decreto Legge n.59 del 6 maggio 2021 a valere sullo scostamento pluriennale di bilancio approvato nel Consiglio dei ministri del 15 aprile.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it-IT" sz="1200" dirty="0"/>
              <a:t>Il totale dei fondi previsti ammonta a di </a:t>
            </a:r>
            <a:r>
              <a:rPr lang="it-IT" sz="1200" b="1" dirty="0"/>
              <a:t>222,1 miliardi</a:t>
            </a:r>
            <a:r>
              <a:rPr lang="it-IT" sz="1200" dirty="0"/>
              <a:t>. Sono stati stanziati, inoltre, entro il 2032, ulteriori </a:t>
            </a:r>
            <a:r>
              <a:rPr lang="it-IT" sz="1200" b="1" dirty="0"/>
              <a:t>26 miliardi </a:t>
            </a:r>
            <a:r>
              <a:rPr lang="it-IT" sz="1200" dirty="0"/>
              <a:t>da destinare alla realizzazione di opere specifiche e per il reintegro delle risorse del Fondo Sviluppo e Coesione. Nel complesso si potrà quindi disporre di circa </a:t>
            </a:r>
            <a:r>
              <a:rPr lang="it-IT" sz="1200" b="1" dirty="0"/>
              <a:t>248 miliardi di euro</a:t>
            </a:r>
            <a:r>
              <a:rPr lang="it-IT" sz="1200" dirty="0"/>
              <a:t>. A tali risorse, si aggiungono quelle rese disponibili dal programma REACT-EU che, come previsto dalla normativa UE, vengono spese negli anni 2021-2023. Si tratta di fondi per ulteriori </a:t>
            </a:r>
            <a:r>
              <a:rPr lang="it-IT" sz="1200" b="1" dirty="0"/>
              <a:t>13 miliardi</a:t>
            </a:r>
            <a:r>
              <a:rPr lang="it-IT" sz="1200" dirty="0"/>
              <a:t>. 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it-IT" sz="1000" dirty="0"/>
              <a:t>https://www.mef.gov.it/focus/Il-Piano-Nazionale-di-Ripresa-e-Resilienza-PNRR/</a:t>
            </a:r>
          </a:p>
          <a:p>
            <a:pPr marL="342900" indent="-342900" algn="just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it-IT" sz="1200" dirty="0">
              <a:highlight>
                <a:srgbClr val="FFFFFF"/>
              </a:highlight>
              <a:latin typeface="Gill Sans MT" panose="020B0502020104020203" pitchFamily="34" charset="0"/>
              <a:ea typeface="Calibri" panose="020F0502020204030204" pitchFamily="34" charset="0"/>
            </a:endParaRPr>
          </a:p>
        </p:txBody>
      </p:sp>
      <p:sp>
        <p:nvSpPr>
          <p:cNvPr id="5" name="Rettangolo 3"/>
          <p:cNvSpPr>
            <a:spLocks noChangeArrowheads="1"/>
          </p:cNvSpPr>
          <p:nvPr/>
        </p:nvSpPr>
        <p:spPr bwMode="auto">
          <a:xfrm>
            <a:off x="0" y="1054685"/>
            <a:ext cx="9143999" cy="369332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b="1" dirty="0">
                <a:latin typeface="Gill Sans MT" panose="020B0502020104020203" pitchFamily="34" charset="0"/>
              </a:rPr>
              <a:t>Il contesto:  </a:t>
            </a:r>
            <a:r>
              <a:rPr lang="it-IT" altLang="it-IT" sz="16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Next Generation EU (NGEU) Piano Nazionale di Ripresa e Resilienza - PNRR </a:t>
            </a:r>
            <a:endParaRPr lang="it-IT" altLang="it-IT" sz="16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56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/>
          <p:cNvSpPr>
            <a:spLocks noChangeArrowheads="1"/>
          </p:cNvSpPr>
          <p:nvPr/>
        </p:nvSpPr>
        <p:spPr bwMode="auto">
          <a:xfrm>
            <a:off x="0" y="1070353"/>
            <a:ext cx="9143999" cy="46166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400" b="1" dirty="0">
                <a:solidFill>
                  <a:schemeClr val="bg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 </a:t>
            </a:r>
            <a:r>
              <a:rPr lang="it-IT" altLang="it-IT" sz="2400" b="1" dirty="0">
                <a:latin typeface="Gill Sans MT" panose="020B0502020104020203" pitchFamily="34" charset="0"/>
              </a:rPr>
              <a:t>Il contesto:   </a:t>
            </a:r>
            <a:r>
              <a:rPr lang="it-IT" sz="2400" b="1" i="1" dirty="0">
                <a:solidFill>
                  <a:srgbClr val="FF0000"/>
                </a:solidFill>
              </a:rPr>
              <a:t>Piano Nazionale Energia e Clima - PNIEC - </a:t>
            </a:r>
            <a:endParaRPr lang="it-IT" altLang="it-IT" sz="2400" b="1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13739" y="1867077"/>
            <a:ext cx="8474297" cy="4104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940"/>
              </a:spcAft>
            </a:pPr>
            <a:r>
              <a:rPr lang="it-IT" sz="1400" dirty="0">
                <a:ea typeface="Calibri" panose="020F0502020204030204" pitchFamily="34" charset="0"/>
              </a:rPr>
              <a:t>Con il </a:t>
            </a:r>
            <a:r>
              <a:rPr lang="it-IT" sz="1400" b="1" i="1" dirty="0">
                <a:solidFill>
                  <a:srgbClr val="FF0000"/>
                </a:solidFill>
                <a:ea typeface="Calibri" panose="020F0502020204030204" pitchFamily="34" charset="0"/>
              </a:rPr>
              <a:t>Piano Nazionale Integrato per l’Energia e il Clima</a:t>
            </a:r>
            <a:r>
              <a:rPr lang="it-IT" sz="1400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it-IT" sz="1400" dirty="0">
                <a:ea typeface="Calibri" panose="020F0502020204030204" pitchFamily="34" charset="0"/>
              </a:rPr>
              <a:t>vengono stabiliti gli obiettivi nazionali al 2030 sull’efficienza energetica, sulle fonti rinnovabili e sulla riduzione delle emissioni di CO</a:t>
            </a:r>
            <a:r>
              <a:rPr lang="it-IT" sz="1400" baseline="-25000" dirty="0">
                <a:ea typeface="Calibri" panose="020F0502020204030204" pitchFamily="34" charset="0"/>
              </a:rPr>
              <a:t>2</a:t>
            </a:r>
            <a:r>
              <a:rPr lang="it-IT" sz="1400" dirty="0">
                <a:ea typeface="Calibri" panose="020F0502020204030204" pitchFamily="34" charset="0"/>
              </a:rPr>
              <a:t>, nonché gli obiettivi in tema di sicurezza energetica, interconnessioni, mercato unico dell’energia e competitività, sviluppo e mobilità sostenibile, delineando per ciascuno di essi le misure che saranno attuate per assicurarne il raggiungimento. L’obiettivo è di contribuire in maniera decisiva alla realizzazione di un importante cambiamento nella politica energetica e ambientale dell’Unione europea, attraverso l’individuazione di misure condivise che siano in grado di accompagnare anche la transizione in atto nel mondo produttivo verso il Green New Deal.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it-IT" sz="1400" dirty="0"/>
              <a:t>ll </a:t>
            </a:r>
            <a:r>
              <a:rPr lang="it-IT" sz="1400" dirty="0">
                <a:ea typeface="Calibri" panose="020F0502020204030204" pitchFamily="34" charset="0"/>
              </a:rPr>
              <a:t>PNIEC è stato inviato alla Commissione europea il 21 gennaio 2021 in attuazione del Regolamento (UE) 2018/1999, completando così il percorso avviato nel dicembre 2018, nel corso del quale il Piano è stato oggetto di un proficuo confronto tra le istituzioni coinvolte, i cittadini e tutti gli stakeholder. 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endParaRPr lang="it-IT" sz="1400" dirty="0">
              <a:ea typeface="Calibri" panose="020F0502020204030204" pitchFamily="34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it-IT" sz="1400" b="1" dirty="0">
                <a:ea typeface="Calibri" panose="020F0502020204030204" pitchFamily="34" charset="0"/>
                <a:cs typeface="Calibri" panose="020F0502020204030204" pitchFamily="34" charset="0"/>
              </a:rPr>
              <a:t>Obiettivi: </a:t>
            </a:r>
            <a:r>
              <a:rPr lang="it-IT" sz="14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efficienza e sicurezza energetica; utilizzo di fonti rinnovabili; mercato unico dell’energia e competitività</a:t>
            </a:r>
          </a:p>
          <a:p>
            <a:pPr lvl="1" algn="just">
              <a:lnSpc>
                <a:spcPct val="105000"/>
              </a:lnSpc>
              <a:spcAft>
                <a:spcPts val="800"/>
              </a:spcAft>
            </a:pPr>
            <a:r>
              <a:rPr lang="it-IT" sz="1400" dirty="0"/>
              <a:t>- </a:t>
            </a:r>
            <a:r>
              <a:rPr lang="it-IT" sz="1400" b="1" dirty="0"/>
              <a:t>56% DI EMISSIONI NEL SETTORE DELLA GRANDE INDUSTRIA </a:t>
            </a:r>
          </a:p>
          <a:p>
            <a:pPr lvl="1" algn="just">
              <a:lnSpc>
                <a:spcPct val="105000"/>
              </a:lnSpc>
              <a:spcAft>
                <a:spcPts val="800"/>
              </a:spcAft>
            </a:pPr>
            <a:r>
              <a:rPr lang="it-IT" sz="1400" b="1" dirty="0"/>
              <a:t>- 35% TERZIARIO, TRASPORTI TERRESTRE E CIVILE </a:t>
            </a:r>
          </a:p>
          <a:p>
            <a:pPr lvl="1" algn="just">
              <a:lnSpc>
                <a:spcPct val="105000"/>
              </a:lnSpc>
              <a:spcAft>
                <a:spcPts val="800"/>
              </a:spcAft>
            </a:pPr>
            <a:r>
              <a:rPr lang="it-IT" sz="1400" b="1" dirty="0"/>
              <a:t>  30% OBIETTIVO RINNOVABILI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2382260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856B0DB4F6B942B8BD04ACB8F50A46" ma:contentTypeVersion="6" ma:contentTypeDescription="Creare un nuovo documento." ma:contentTypeScope="" ma:versionID="d370a1d5213e615780ba5d12914b0ec9">
  <xsd:schema xmlns:xsd="http://www.w3.org/2001/XMLSchema" xmlns:xs="http://www.w3.org/2001/XMLSchema" xmlns:p="http://schemas.microsoft.com/office/2006/metadata/properties" xmlns:ns2="0f646b0b-217f-425d-97ca-502df165e642" xmlns:ns3="87921a06-3aac-47a4-875d-1cbd1b3d1097" targetNamespace="http://schemas.microsoft.com/office/2006/metadata/properties" ma:root="true" ma:fieldsID="a3b11d705c0bc8c24d7d99ce5c1f2d35" ns2:_="" ns3:_="">
    <xsd:import namespace="0f646b0b-217f-425d-97ca-502df165e642"/>
    <xsd:import namespace="87921a06-3aac-47a4-875d-1cbd1b3d10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646b0b-217f-425d-97ca-502df165e6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21a06-3aac-47a4-875d-1cbd1b3d109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F23538-4E9A-47E2-B1B5-471255506533}"/>
</file>

<file path=customXml/itemProps2.xml><?xml version="1.0" encoding="utf-8"?>
<ds:datastoreItem xmlns:ds="http://schemas.openxmlformats.org/officeDocument/2006/customXml" ds:itemID="{4A47F511-7CA2-4AFE-95B6-419CFD244A98}"/>
</file>

<file path=customXml/itemProps3.xml><?xml version="1.0" encoding="utf-8"?>
<ds:datastoreItem xmlns:ds="http://schemas.openxmlformats.org/officeDocument/2006/customXml" ds:itemID="{BC02C2F9-D281-4070-A376-8CA0B439AA8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1848</TotalTime>
  <Words>3443</Words>
  <Application>Microsoft Office PowerPoint</Application>
  <PresentationFormat>Presentazione su schermo (4:3)</PresentationFormat>
  <Paragraphs>269</Paragraphs>
  <Slides>24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Adobe Fan Heiti Std B</vt:lpstr>
      <vt:lpstr>Arial</vt:lpstr>
      <vt:lpstr>Calibri</vt:lpstr>
      <vt:lpstr>Calibri Light</vt:lpstr>
      <vt:lpstr>Gill Sans MT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Maria Tiziana Marcelli</cp:lastModifiedBy>
  <cp:revision>137</cp:revision>
  <cp:lastPrinted>2021-06-08T09:46:38Z</cp:lastPrinted>
  <dcterms:created xsi:type="dcterms:W3CDTF">2018-01-12T07:07:21Z</dcterms:created>
  <dcterms:modified xsi:type="dcterms:W3CDTF">2021-10-18T16:41:18Z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0x0101005F856B0DB4F6B942B8BD04ACB8F50A46</vt:lpwstr>
  </property>
</Properties>
</file>